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27"/>
  </p:notesMasterIdLst>
  <p:sldIdLst>
    <p:sldId id="256" r:id="rId2"/>
    <p:sldId id="257" r:id="rId3"/>
    <p:sldId id="258" r:id="rId4"/>
    <p:sldId id="259" r:id="rId5"/>
    <p:sldId id="260" r:id="rId6"/>
    <p:sldId id="278" r:id="rId7"/>
    <p:sldId id="279" r:id="rId8"/>
    <p:sldId id="280" r:id="rId9"/>
    <p:sldId id="281" r:id="rId10"/>
    <p:sldId id="282" r:id="rId11"/>
    <p:sldId id="284" r:id="rId12"/>
    <p:sldId id="288" r:id="rId13"/>
    <p:sldId id="286" r:id="rId14"/>
    <p:sldId id="287" r:id="rId15"/>
    <p:sldId id="285" r:id="rId16"/>
    <p:sldId id="289" r:id="rId17"/>
    <p:sldId id="292" r:id="rId18"/>
    <p:sldId id="290" r:id="rId19"/>
    <p:sldId id="291" r:id="rId20"/>
    <p:sldId id="261" r:id="rId21"/>
    <p:sldId id="293" r:id="rId22"/>
    <p:sldId id="294" r:id="rId23"/>
    <p:sldId id="263" r:id="rId24"/>
    <p:sldId id="274" r:id="rId25"/>
    <p:sldId id="275" r:id="rId26"/>
  </p:sldIdLst>
  <p:sldSz cx="18288000" cy="10287000"/>
  <p:notesSz cx="6858000" cy="9144000"/>
  <p:embeddedFontLst>
    <p:embeddedFont>
      <p:font typeface="2  Titr" panose="00000700000000000000" pitchFamily="2" charset="-78"/>
      <p:bold r:id="rId28"/>
    </p:embeddedFont>
    <p:embeddedFont>
      <p:font typeface="Archivo Black" panose="020B0604020202020204" charset="0"/>
      <p:regular r:id="rId29"/>
    </p:embeddedFont>
    <p:embeddedFont>
      <p:font typeface="Mj_Typographer Bold" panose="00000400000000000000" pitchFamily="2" charset="-78"/>
      <p:bold r:id="rId30"/>
    </p:embeddedFont>
    <p:embeddedFont>
      <p:font typeface="Montserrat" panose="00000500000000000000" pitchFamily="2" charset="0"/>
      <p:regular r:id="rId31"/>
      <p:bold r:id="rId32"/>
      <p:italic r:id="rId33"/>
      <p:boldItalic r:id="rId34"/>
    </p:embeddedFont>
    <p:embeddedFont>
      <p:font typeface="Nazanin" panose="00000400000000000000" pitchFamily="2" charset="-78"/>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B7BA13-665C-41A5-AF47-9F1704F2F135}">
  <a:tblStyle styleId="{24B7BA13-665C-41A5-AF47-9F1704F2F13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534"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 name="Google Shape;3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440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5754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1991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8224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9992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0591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1262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9908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6217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676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 name="Google Shape;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5592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0992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1842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5819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608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4180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3217225" y="1156800"/>
            <a:ext cx="11089800" cy="1470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3"/>
          <p:cNvSpPr txBox="1">
            <a:spLocks noGrp="1"/>
          </p:cNvSpPr>
          <p:nvPr>
            <p:ph type="subTitle" idx="1"/>
          </p:nvPr>
        </p:nvSpPr>
        <p:spPr>
          <a:xfrm>
            <a:off x="4313650" y="2388325"/>
            <a:ext cx="85053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Font typeface="Montserrat"/>
              <a:buNone/>
              <a:defRPr>
                <a:latin typeface="Montserrat"/>
                <a:ea typeface="Montserrat"/>
                <a:cs typeface="Montserrat"/>
                <a:sym typeface="Montserrat"/>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3994725" y="2557600"/>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 name="Google Shape;17;p4"/>
          <p:cNvSpPr txBox="1">
            <a:spLocks noGrp="1"/>
          </p:cNvSpPr>
          <p:nvPr>
            <p:ph type="ctrTitle"/>
          </p:nvPr>
        </p:nvSpPr>
        <p:spPr>
          <a:xfrm>
            <a:off x="3217225" y="1156800"/>
            <a:ext cx="110898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3217225" y="1156800"/>
            <a:ext cx="110898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
        <p:cNvGrpSpPr/>
        <p:nvPr/>
      </p:nvGrpSpPr>
      <p:grpSpPr>
        <a:xfrm>
          <a:off x="0" y="0"/>
          <a:ext cx="0" cy="0"/>
          <a:chOff x="0" y="0"/>
          <a:chExt cx="0" cy="0"/>
        </a:xfrm>
      </p:grpSpPr>
      <p:sp>
        <p:nvSpPr>
          <p:cNvPr id="21" name="Google Shape;21;p6"/>
          <p:cNvSpPr txBox="1">
            <a:spLocks noGrp="1"/>
          </p:cNvSpPr>
          <p:nvPr>
            <p:ph type="body" idx="1"/>
          </p:nvPr>
        </p:nvSpPr>
        <p:spPr>
          <a:xfrm>
            <a:off x="4124525" y="3109325"/>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2" name="Google Shape;22;p6"/>
          <p:cNvSpPr txBox="1">
            <a:spLocks noGrp="1"/>
          </p:cNvSpPr>
          <p:nvPr>
            <p:ph type="body" idx="2"/>
          </p:nvPr>
        </p:nvSpPr>
        <p:spPr>
          <a:xfrm>
            <a:off x="8315525" y="3109325"/>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3" name="Google Shape;23;p6"/>
          <p:cNvSpPr txBox="1">
            <a:spLocks noGrp="1"/>
          </p:cNvSpPr>
          <p:nvPr>
            <p:ph type="ctrTitle"/>
          </p:nvPr>
        </p:nvSpPr>
        <p:spPr>
          <a:xfrm>
            <a:off x="3217225" y="1156800"/>
            <a:ext cx="110898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7"/>
          <p:cNvSpPr txBox="1">
            <a:spLocks noGrp="1"/>
          </p:cNvSpPr>
          <p:nvPr>
            <p:ph type="body" idx="1"/>
          </p:nvPr>
        </p:nvSpPr>
        <p:spPr>
          <a:xfrm>
            <a:off x="4010950" y="2768550"/>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6" name="Google Shape;26;p7"/>
          <p:cNvSpPr txBox="1">
            <a:spLocks noGrp="1"/>
          </p:cNvSpPr>
          <p:nvPr>
            <p:ph type="ctrTitle"/>
          </p:nvPr>
        </p:nvSpPr>
        <p:spPr>
          <a:xfrm>
            <a:off x="3217225" y="1156800"/>
            <a:ext cx="110898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7"/>
        <p:cNvGrpSpPr/>
        <p:nvPr/>
      </p:nvGrpSpPr>
      <p:grpSpPr>
        <a:xfrm>
          <a:off x="0" y="0"/>
          <a:ext cx="0" cy="0"/>
          <a:chOff x="0" y="0"/>
          <a:chExt cx="0" cy="0"/>
        </a:xfrm>
      </p:grpSpPr>
      <p:sp>
        <p:nvSpPr>
          <p:cNvPr id="28" name="Google Shape;28;p8"/>
          <p:cNvSpPr>
            <a:spLocks noGrp="1"/>
          </p:cNvSpPr>
          <p:nvPr>
            <p:ph type="pic" idx="2"/>
          </p:nvPr>
        </p:nvSpPr>
        <p:spPr>
          <a:xfrm>
            <a:off x="9087229" y="1637750"/>
            <a:ext cx="7395900" cy="5547000"/>
          </a:xfrm>
          <a:prstGeom prst="rect">
            <a:avLst/>
          </a:prstGeom>
          <a:noFill/>
          <a:ln>
            <a:noFill/>
          </a:ln>
        </p:spPr>
      </p:sp>
      <p:sp>
        <p:nvSpPr>
          <p:cNvPr id="29" name="Google Shape;29;p8"/>
          <p:cNvSpPr txBox="1">
            <a:spLocks noGrp="1"/>
          </p:cNvSpPr>
          <p:nvPr>
            <p:ph type="body" idx="1"/>
          </p:nvPr>
        </p:nvSpPr>
        <p:spPr>
          <a:xfrm>
            <a:off x="1495750" y="3774625"/>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0" name="Google Shape;30;p8"/>
          <p:cNvSpPr txBox="1">
            <a:spLocks noGrp="1"/>
          </p:cNvSpPr>
          <p:nvPr>
            <p:ph type="title"/>
          </p:nvPr>
        </p:nvSpPr>
        <p:spPr>
          <a:xfrm>
            <a:off x="1495750" y="1637750"/>
            <a:ext cx="6758400" cy="1143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rot="5400000">
            <a:off x="4090821" y="-4090940"/>
            <a:ext cx="10287066" cy="18468946"/>
            <a:chOff x="0" y="-47625"/>
            <a:chExt cx="2709333" cy="4864217"/>
          </a:xfrm>
        </p:grpSpPr>
        <p:sp>
          <p:nvSpPr>
            <p:cNvPr id="7" name="Google Shape;7;p1"/>
            <p:cNvSpPr/>
            <p:nvPr/>
          </p:nvSpPr>
          <p:spPr>
            <a:xfrm>
              <a:off x="0" y="0"/>
              <a:ext cx="2709333" cy="4816592"/>
            </a:xfrm>
            <a:custGeom>
              <a:avLst/>
              <a:gdLst/>
              <a:ahLst/>
              <a:cxnLst/>
              <a:rect l="l" t="t" r="r" b="b"/>
              <a:pathLst>
                <a:path w="2709333" h="4816592" extrusionOk="0">
                  <a:moveTo>
                    <a:pt x="0" y="0"/>
                  </a:moveTo>
                  <a:lnTo>
                    <a:pt x="2709333" y="0"/>
                  </a:lnTo>
                  <a:lnTo>
                    <a:pt x="2709333" y="4816592"/>
                  </a:lnTo>
                  <a:lnTo>
                    <a:pt x="0" y="4816592"/>
                  </a:lnTo>
                  <a:close/>
                </a:path>
              </a:pathLst>
            </a:custGeom>
            <a:gradFill>
              <a:gsLst>
                <a:gs pos="0">
                  <a:srgbClr val="CDFFD8"/>
                </a:gs>
                <a:gs pos="100000">
                  <a:srgbClr val="94B9FF"/>
                </a:gs>
              </a:gsLst>
              <a:lin ang="0" scaled="0"/>
            </a:gradFill>
            <a:ln>
              <a:noFill/>
            </a:ln>
          </p:spPr>
        </p:sp>
        <p:sp>
          <p:nvSpPr>
            <p:cNvPr id="8" name="Google Shape;8;p1"/>
            <p:cNvSpPr txBox="1"/>
            <p:nvPr/>
          </p:nvSpPr>
          <p:spPr>
            <a:xfrm>
              <a:off x="0" y="-47625"/>
              <a:ext cx="812700" cy="860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 name="Google Shape;9;p1"/>
          <p:cNvSpPr txBox="1">
            <a:spLocks noGrp="1"/>
          </p:cNvSpPr>
          <p:nvPr>
            <p:ph type="title"/>
          </p:nvPr>
        </p:nvSpPr>
        <p:spPr>
          <a:xfrm>
            <a:off x="1495750" y="988650"/>
            <a:ext cx="141093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Archivo Black"/>
              <a:buNone/>
              <a:defRPr sz="4400" i="0" u="none" strike="noStrike" cap="none">
                <a:solidFill>
                  <a:schemeClr val="dk1"/>
                </a:solidFill>
                <a:latin typeface="Archivo Black"/>
                <a:ea typeface="Archivo Black"/>
                <a:cs typeface="Archivo Black"/>
                <a:sym typeface="Archiv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 name="Google Shape;10;p1"/>
          <p:cNvSpPr txBox="1">
            <a:spLocks noGrp="1"/>
          </p:cNvSpPr>
          <p:nvPr>
            <p:ph type="body" idx="1"/>
          </p:nvPr>
        </p:nvSpPr>
        <p:spPr>
          <a:xfrm>
            <a:off x="4108300" y="3287825"/>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accent3"/>
              </a:buClr>
              <a:buSzPts val="3200"/>
              <a:buChar char="•"/>
              <a:defRPr sz="3200" i="0" u="none" strike="noStrike" cap="none">
                <a:solidFill>
                  <a:schemeClr val="accent3"/>
                </a:solidFill>
              </a:defRPr>
            </a:lvl1pPr>
            <a:lvl2pPr marL="914400" marR="0" lvl="1" indent="-406400" algn="l" rtl="0">
              <a:spcBef>
                <a:spcPts val="560"/>
              </a:spcBef>
              <a:spcAft>
                <a:spcPts val="0"/>
              </a:spcAft>
              <a:buClr>
                <a:schemeClr val="accent3"/>
              </a:buClr>
              <a:buSzPts val="2800"/>
              <a:buChar char="–"/>
              <a:defRPr sz="2800" i="0" u="none" strike="noStrike" cap="none">
                <a:solidFill>
                  <a:schemeClr val="accent3"/>
                </a:solidFill>
              </a:defRPr>
            </a:lvl2pPr>
            <a:lvl3pPr marL="1371600" marR="0" lvl="2" indent="-381000" algn="l" rtl="0">
              <a:spcBef>
                <a:spcPts val="480"/>
              </a:spcBef>
              <a:spcAft>
                <a:spcPts val="0"/>
              </a:spcAft>
              <a:buClr>
                <a:schemeClr val="accent3"/>
              </a:buClr>
              <a:buSzPts val="2400"/>
              <a:buChar char="•"/>
              <a:defRPr sz="2400" i="0" u="none" strike="noStrike" cap="none">
                <a:solidFill>
                  <a:schemeClr val="accent3"/>
                </a:solidFill>
              </a:defRPr>
            </a:lvl3pPr>
            <a:lvl4pPr marL="1828800" marR="0" lvl="3" indent="-355600" algn="l" rtl="0">
              <a:spcBef>
                <a:spcPts val="400"/>
              </a:spcBef>
              <a:spcAft>
                <a:spcPts val="0"/>
              </a:spcAft>
              <a:buClr>
                <a:schemeClr val="accent3"/>
              </a:buClr>
              <a:buSzPts val="2000"/>
              <a:buChar char="–"/>
              <a:defRPr sz="2000" i="0" u="none" strike="noStrike" cap="none">
                <a:solidFill>
                  <a:schemeClr val="accent3"/>
                </a:solidFill>
              </a:defRPr>
            </a:lvl4pPr>
            <a:lvl5pPr marL="2286000" marR="0" lvl="4" indent="-355600" algn="l" rtl="0">
              <a:spcBef>
                <a:spcPts val="400"/>
              </a:spcBef>
              <a:spcAft>
                <a:spcPts val="0"/>
              </a:spcAft>
              <a:buClr>
                <a:schemeClr val="accent3"/>
              </a:buClr>
              <a:buSzPts val="2000"/>
              <a:buChar char="»"/>
              <a:defRPr sz="2000" i="0" u="none" strike="noStrike" cap="none">
                <a:solidFill>
                  <a:schemeClr val="accent3"/>
                </a:solidFill>
              </a:defRPr>
            </a:lvl5pPr>
            <a:lvl6pPr marL="2743200" marR="0" lvl="5" indent="-355600" algn="l" rtl="0">
              <a:spcBef>
                <a:spcPts val="400"/>
              </a:spcBef>
              <a:spcAft>
                <a:spcPts val="0"/>
              </a:spcAft>
              <a:buClr>
                <a:schemeClr val="accent3"/>
              </a:buClr>
              <a:buSzPts val="2000"/>
              <a:buChar char="•"/>
              <a:defRPr sz="2000" i="0" u="none" strike="noStrike" cap="none">
                <a:solidFill>
                  <a:schemeClr val="accent3"/>
                </a:solidFill>
              </a:defRPr>
            </a:lvl6pPr>
            <a:lvl7pPr marL="3200400" marR="0" lvl="6" indent="-355600" algn="l" rtl="0">
              <a:spcBef>
                <a:spcPts val="400"/>
              </a:spcBef>
              <a:spcAft>
                <a:spcPts val="0"/>
              </a:spcAft>
              <a:buClr>
                <a:schemeClr val="accent3"/>
              </a:buClr>
              <a:buSzPts val="2000"/>
              <a:buChar char="•"/>
              <a:defRPr sz="2000" i="0" u="none" strike="noStrike" cap="none">
                <a:solidFill>
                  <a:schemeClr val="accent3"/>
                </a:solidFill>
              </a:defRPr>
            </a:lvl7pPr>
            <a:lvl8pPr marL="3657600" marR="0" lvl="7" indent="-355600" algn="l" rtl="0">
              <a:spcBef>
                <a:spcPts val="400"/>
              </a:spcBef>
              <a:spcAft>
                <a:spcPts val="0"/>
              </a:spcAft>
              <a:buClr>
                <a:schemeClr val="accent3"/>
              </a:buClr>
              <a:buSzPts val="2000"/>
              <a:buChar char="•"/>
              <a:defRPr sz="2000" i="0" u="none" strike="noStrike" cap="none">
                <a:solidFill>
                  <a:schemeClr val="accent3"/>
                </a:solidFill>
              </a:defRPr>
            </a:lvl8pPr>
            <a:lvl9pPr marL="4114800" marR="0" lvl="8" indent="-355600" algn="l" rtl="0">
              <a:spcBef>
                <a:spcPts val="400"/>
              </a:spcBef>
              <a:spcAft>
                <a:spcPts val="0"/>
              </a:spcAft>
              <a:buClr>
                <a:schemeClr val="accent3"/>
              </a:buClr>
              <a:buSzPts val="2000"/>
              <a:buChar char="•"/>
              <a:defRPr sz="2000" i="0" u="none" strike="noStrike" cap="none">
                <a:solidFill>
                  <a:schemeClr val="accent3"/>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6.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4.jpg"/><Relationship Id="rId4" Type="http://schemas.openxmlformats.org/officeDocument/2006/relationships/image" Target="../media/image8.jp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jpg"/><Relationship Id="rId7"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3.jpg"/><Relationship Id="rId4" Type="http://schemas.openxmlformats.org/officeDocument/2006/relationships/image" Target="../media/image2.jpg"/><Relationship Id="rId9" Type="http://schemas.openxmlformats.org/officeDocument/2006/relationships/image" Target="../media/image50.jpg"/></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jpg"/><Relationship Id="rId7"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hyperlink" Target="https://alikaravi.com/" TargetMode="External"/><Relationship Id="rId4" Type="http://schemas.openxmlformats.org/officeDocument/2006/relationships/image" Target="../media/image6.jpg"/></Relationships>
</file>

<file path=ppt/slides/_rels/slide2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55.png"/><Relationship Id="rId7"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image" Target="../media/image1.jpg"/><Relationship Id="rId9" Type="http://schemas.openxmlformats.org/officeDocument/2006/relationships/image" Target="../media/image56.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4.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grpSp>
        <p:nvGrpSpPr>
          <p:cNvPr id="35" name="Google Shape;35;p9"/>
          <p:cNvGrpSpPr/>
          <p:nvPr/>
        </p:nvGrpSpPr>
        <p:grpSpPr>
          <a:xfrm rot="5400000">
            <a:off x="4090915" y="-4090911"/>
            <a:ext cx="10287000" cy="18468822"/>
            <a:chOff x="0" y="-47625"/>
            <a:chExt cx="2709333" cy="4864217"/>
          </a:xfrm>
        </p:grpSpPr>
        <p:sp>
          <p:nvSpPr>
            <p:cNvPr id="36" name="Google Shape;36;p9"/>
            <p:cNvSpPr/>
            <p:nvPr/>
          </p:nvSpPr>
          <p:spPr>
            <a:xfrm>
              <a:off x="0" y="0"/>
              <a:ext cx="2709333" cy="4816592"/>
            </a:xfrm>
            <a:custGeom>
              <a:avLst/>
              <a:gdLst/>
              <a:ahLst/>
              <a:cxnLst/>
              <a:rect l="l" t="t" r="r" b="b"/>
              <a:pathLst>
                <a:path w="2709333" h="4816592" extrusionOk="0">
                  <a:moveTo>
                    <a:pt x="0" y="0"/>
                  </a:moveTo>
                  <a:lnTo>
                    <a:pt x="2709333" y="0"/>
                  </a:lnTo>
                  <a:lnTo>
                    <a:pt x="2709333" y="4816592"/>
                  </a:lnTo>
                  <a:lnTo>
                    <a:pt x="0" y="4816592"/>
                  </a:lnTo>
                  <a:close/>
                </a:path>
              </a:pathLst>
            </a:custGeom>
            <a:gradFill>
              <a:gsLst>
                <a:gs pos="0">
                  <a:srgbClr val="CDFFD8"/>
                </a:gs>
                <a:gs pos="100000">
                  <a:srgbClr val="94B9FF"/>
                </a:gs>
              </a:gsLst>
              <a:lin ang="0" scaled="0"/>
            </a:gradFill>
            <a:ln>
              <a:noFill/>
            </a:ln>
          </p:spPr>
        </p:sp>
        <p:sp>
          <p:nvSpPr>
            <p:cNvPr id="37" name="Google Shape;37;p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 name="Google Shape;38;p9"/>
          <p:cNvGrpSpPr/>
          <p:nvPr/>
        </p:nvGrpSpPr>
        <p:grpSpPr>
          <a:xfrm>
            <a:off x="870313" y="567004"/>
            <a:ext cx="16645748" cy="9294084"/>
            <a:chOff x="0" y="0"/>
            <a:chExt cx="22194332" cy="12392113"/>
          </a:xfrm>
        </p:grpSpPr>
        <p:sp>
          <p:nvSpPr>
            <p:cNvPr id="39" name="Google Shape;39;p9"/>
            <p:cNvSpPr/>
            <p:nvPr/>
          </p:nvSpPr>
          <p:spPr>
            <a:xfrm>
              <a:off x="4028" y="12104970"/>
              <a:ext cx="22190303" cy="261743"/>
            </a:xfrm>
            <a:custGeom>
              <a:avLst/>
              <a:gdLst/>
              <a:ahLst/>
              <a:cxnLst/>
              <a:rect l="l" t="t" r="r" b="b"/>
              <a:pathLst>
                <a:path w="22190303" h="261743" extrusionOk="0">
                  <a:moveTo>
                    <a:pt x="0" y="0"/>
                  </a:moveTo>
                  <a:lnTo>
                    <a:pt x="22190303" y="0"/>
                  </a:lnTo>
                  <a:lnTo>
                    <a:pt x="22190303" y="261743"/>
                  </a:lnTo>
                  <a:lnTo>
                    <a:pt x="0" y="261743"/>
                  </a:lnTo>
                  <a:lnTo>
                    <a:pt x="0" y="0"/>
                  </a:lnTo>
                  <a:close/>
                </a:path>
              </a:pathLst>
            </a:custGeom>
            <a:blipFill rotWithShape="1">
              <a:blip r:embed="rId3">
                <a:alphaModFix/>
              </a:blip>
              <a:stretch>
                <a:fillRect r="-524" b="-5575360"/>
              </a:stretch>
            </a:blipFill>
            <a:ln>
              <a:noFill/>
            </a:ln>
          </p:spPr>
        </p:sp>
        <p:sp>
          <p:nvSpPr>
            <p:cNvPr id="40" name="Google Shape;40;p9"/>
            <p:cNvSpPr/>
            <p:nvPr/>
          </p:nvSpPr>
          <p:spPr>
            <a:xfrm>
              <a:off x="0" y="77552"/>
              <a:ext cx="340312" cy="12301860"/>
            </a:xfrm>
            <a:custGeom>
              <a:avLst/>
              <a:gdLst/>
              <a:ahLst/>
              <a:cxnLst/>
              <a:rect l="l" t="t" r="r" b="b"/>
              <a:pathLst>
                <a:path w="340312" h="12301860" extrusionOk="0">
                  <a:moveTo>
                    <a:pt x="0" y="0"/>
                  </a:moveTo>
                  <a:lnTo>
                    <a:pt x="340312" y="0"/>
                  </a:lnTo>
                  <a:lnTo>
                    <a:pt x="340312" y="12301861"/>
                  </a:lnTo>
                  <a:lnTo>
                    <a:pt x="0" y="12301861"/>
                  </a:lnTo>
                  <a:lnTo>
                    <a:pt x="0" y="0"/>
                  </a:lnTo>
                  <a:close/>
                </a:path>
              </a:pathLst>
            </a:custGeom>
            <a:blipFill rotWithShape="1">
              <a:blip r:embed="rId4">
                <a:alphaModFix/>
              </a:blip>
              <a:stretch>
                <a:fillRect r="-5322991"/>
              </a:stretch>
            </a:blipFill>
            <a:ln>
              <a:noFill/>
            </a:ln>
          </p:spPr>
        </p:sp>
        <p:sp>
          <p:nvSpPr>
            <p:cNvPr id="41" name="Google Shape;41;p9"/>
            <p:cNvSpPr/>
            <p:nvPr/>
          </p:nvSpPr>
          <p:spPr>
            <a:xfrm>
              <a:off x="4028" y="0"/>
              <a:ext cx="22190303" cy="261743"/>
            </a:xfrm>
            <a:custGeom>
              <a:avLst/>
              <a:gdLst/>
              <a:ahLst/>
              <a:cxnLst/>
              <a:rect l="l" t="t" r="r" b="b"/>
              <a:pathLst>
                <a:path w="22190303" h="261743" extrusionOk="0">
                  <a:moveTo>
                    <a:pt x="0" y="0"/>
                  </a:moveTo>
                  <a:lnTo>
                    <a:pt x="22190303" y="0"/>
                  </a:lnTo>
                  <a:lnTo>
                    <a:pt x="22190303" y="261743"/>
                  </a:lnTo>
                  <a:lnTo>
                    <a:pt x="0" y="261743"/>
                  </a:lnTo>
                  <a:lnTo>
                    <a:pt x="0" y="0"/>
                  </a:lnTo>
                  <a:close/>
                </a:path>
              </a:pathLst>
            </a:custGeom>
            <a:blipFill rotWithShape="1">
              <a:blip r:embed="rId4">
                <a:alphaModFix/>
              </a:blip>
              <a:stretch>
                <a:fillRect r="-524" b="-5575360"/>
              </a:stretch>
            </a:blipFill>
            <a:ln>
              <a:noFill/>
            </a:ln>
          </p:spPr>
        </p:sp>
        <p:sp>
          <p:nvSpPr>
            <p:cNvPr id="42" name="Google Shape;42;p9"/>
            <p:cNvSpPr/>
            <p:nvPr/>
          </p:nvSpPr>
          <p:spPr>
            <a:xfrm rot="5400000">
              <a:off x="15859452" y="6057233"/>
              <a:ext cx="12379413" cy="290346"/>
            </a:xfrm>
            <a:custGeom>
              <a:avLst/>
              <a:gdLst/>
              <a:ahLst/>
              <a:cxnLst/>
              <a:rect l="l" t="t" r="r" b="b"/>
              <a:pathLst>
                <a:path w="12379413" h="290346" extrusionOk="0">
                  <a:moveTo>
                    <a:pt x="0" y="0"/>
                  </a:moveTo>
                  <a:lnTo>
                    <a:pt x="12379412" y="0"/>
                  </a:lnTo>
                  <a:lnTo>
                    <a:pt x="12379412" y="290346"/>
                  </a:lnTo>
                  <a:lnTo>
                    <a:pt x="0" y="290346"/>
                  </a:lnTo>
                  <a:lnTo>
                    <a:pt x="0" y="0"/>
                  </a:lnTo>
                  <a:close/>
                </a:path>
              </a:pathLst>
            </a:custGeom>
            <a:blipFill rotWithShape="1">
              <a:blip r:embed="rId5">
                <a:alphaModFix/>
              </a:blip>
              <a:stretch>
                <a:fillRect r="-524" b="-2755511"/>
              </a:stretch>
            </a:blipFill>
            <a:ln>
              <a:noFill/>
            </a:ln>
          </p:spPr>
        </p:sp>
      </p:grpSp>
      <p:sp>
        <p:nvSpPr>
          <p:cNvPr id="43" name="Google Shape;43;p9"/>
          <p:cNvSpPr txBox="1"/>
          <p:nvPr/>
        </p:nvSpPr>
        <p:spPr>
          <a:xfrm>
            <a:off x="2709943" y="923925"/>
            <a:ext cx="9639860" cy="662005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9507" b="0" i="0" u="none" strike="noStrike" cap="none">
                <a:solidFill>
                  <a:srgbClr val="1557FF"/>
                </a:solidFill>
                <a:latin typeface="Archivo Black"/>
                <a:ea typeface="Archivo Black"/>
                <a:cs typeface="Archivo Black"/>
                <a:sym typeface="Archivo Black"/>
              </a:rPr>
              <a:t>I</a:t>
            </a:r>
            <a:endParaRPr/>
          </a:p>
        </p:txBody>
      </p:sp>
      <p:sp>
        <p:nvSpPr>
          <p:cNvPr id="44" name="Google Shape;44;p9"/>
          <p:cNvSpPr/>
          <p:nvPr/>
        </p:nvSpPr>
        <p:spPr>
          <a:xfrm>
            <a:off x="11351983" y="4239589"/>
            <a:ext cx="4651211" cy="465119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l="-26773" r="-26772"/>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p:nvPr/>
        </p:nvSpPr>
        <p:spPr>
          <a:xfrm flipH="1">
            <a:off x="-3961071" y="4448264"/>
            <a:ext cx="16230600" cy="5883592"/>
          </a:xfrm>
          <a:custGeom>
            <a:avLst/>
            <a:gdLst/>
            <a:ahLst/>
            <a:cxnLst/>
            <a:rect l="l" t="t" r="r" b="b"/>
            <a:pathLst>
              <a:path w="16230600" h="5883592" extrusionOk="0">
                <a:moveTo>
                  <a:pt x="16230600" y="0"/>
                </a:moveTo>
                <a:lnTo>
                  <a:pt x="0" y="0"/>
                </a:lnTo>
                <a:lnTo>
                  <a:pt x="0" y="5883593"/>
                </a:lnTo>
                <a:lnTo>
                  <a:pt x="16230600" y="5883593"/>
                </a:lnTo>
                <a:lnTo>
                  <a:pt x="16230600" y="0"/>
                </a:lnTo>
                <a:close/>
              </a:path>
            </a:pathLst>
          </a:custGeom>
          <a:blipFill rotWithShape="1">
            <a:blip r:embed="rId7">
              <a:alphaModFix/>
            </a:blip>
            <a:stretch>
              <a:fillRect/>
            </a:stretch>
          </a:blipFill>
          <a:ln>
            <a:noFill/>
          </a:ln>
        </p:spPr>
      </p:sp>
      <p:sp>
        <p:nvSpPr>
          <p:cNvPr id="46" name="Google Shape;46;p9"/>
          <p:cNvSpPr txBox="1"/>
          <p:nvPr/>
        </p:nvSpPr>
        <p:spPr>
          <a:xfrm>
            <a:off x="1820055" y="923925"/>
            <a:ext cx="4668348" cy="662005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9507" b="0" i="0" u="none" strike="noStrike" cap="none">
                <a:solidFill>
                  <a:srgbClr val="1557FF"/>
                </a:solidFill>
                <a:latin typeface="Archivo Black"/>
                <a:ea typeface="Archivo Black"/>
                <a:cs typeface="Archivo Black"/>
                <a:sym typeface="Archivo Black"/>
              </a:rPr>
              <a:t>A</a:t>
            </a:r>
            <a:endParaRPr/>
          </a:p>
        </p:txBody>
      </p:sp>
      <p:sp>
        <p:nvSpPr>
          <p:cNvPr id="47" name="Google Shape;47;p9"/>
          <p:cNvSpPr txBox="1"/>
          <p:nvPr/>
        </p:nvSpPr>
        <p:spPr>
          <a:xfrm>
            <a:off x="8740468" y="1766735"/>
            <a:ext cx="7611938" cy="3233065"/>
          </a:xfrm>
          <a:prstGeom prst="rect">
            <a:avLst/>
          </a:prstGeom>
          <a:noFill/>
          <a:ln>
            <a:noFill/>
          </a:ln>
        </p:spPr>
        <p:txBody>
          <a:bodyPr spcFirstLastPara="1" wrap="square" lIns="0" tIns="0" rIns="0" bIns="0" anchor="t" anchorCtr="0">
            <a:spAutoFit/>
          </a:bodyPr>
          <a:lstStyle/>
          <a:p>
            <a:pPr marL="0" marR="0" lvl="0" indent="0" algn="ctr" rtl="0">
              <a:lnSpc>
                <a:spcPct val="110001"/>
              </a:lnSpc>
              <a:spcBef>
                <a:spcPts val="0"/>
              </a:spcBef>
              <a:spcAft>
                <a:spcPts val="0"/>
              </a:spcAft>
              <a:buNone/>
            </a:pPr>
            <a:r>
              <a:rPr lang="en-US" sz="7099" b="1" i="0" u="none" strike="noStrike" cap="none" dirty="0">
                <a:solidFill>
                  <a:srgbClr val="000000"/>
                </a:solidFill>
                <a:latin typeface="Montserrat"/>
                <a:ea typeface="Montserrat"/>
                <a:cs typeface="Nazanin" panose="00000400000000000000" pitchFamily="2" charset="-78"/>
                <a:sym typeface="Montserrat"/>
              </a:rPr>
              <a:t>CNN‌ vs QCNN</a:t>
            </a:r>
          </a:p>
          <a:p>
            <a:pPr marL="0" marR="0" lvl="0" indent="0" algn="ctr" rtl="0">
              <a:lnSpc>
                <a:spcPct val="110001"/>
              </a:lnSpc>
              <a:spcBef>
                <a:spcPts val="0"/>
              </a:spcBef>
              <a:spcAft>
                <a:spcPts val="0"/>
              </a:spcAft>
              <a:buNone/>
            </a:pPr>
            <a:r>
              <a:rPr lang="fa-IR" sz="5400" b="1" dirty="0">
                <a:cs typeface="Nazanin" panose="00000400000000000000" pitchFamily="2" charset="-78"/>
              </a:rPr>
              <a:t>شبکه عصبی کانولوشنی </a:t>
            </a:r>
            <a:endParaRPr lang="en-US" sz="5400" b="1" dirty="0">
              <a:cs typeface="Nazanin" panose="00000400000000000000" pitchFamily="2" charset="-78"/>
            </a:endParaRPr>
          </a:p>
          <a:p>
            <a:pPr marL="0" marR="0" lvl="0" indent="0" algn="ctr" rtl="0">
              <a:lnSpc>
                <a:spcPct val="110001"/>
              </a:lnSpc>
              <a:spcBef>
                <a:spcPts val="0"/>
              </a:spcBef>
              <a:spcAft>
                <a:spcPts val="0"/>
              </a:spcAft>
              <a:buNone/>
            </a:pPr>
            <a:r>
              <a:rPr lang="fa-IR" sz="6600" b="1" dirty="0">
                <a:effectLst/>
                <a:latin typeface="Calibri" panose="020F0502020204030204" pitchFamily="34" charset="0"/>
                <a:ea typeface="Calibri" panose="020F0502020204030204" pitchFamily="34" charset="0"/>
                <a:cs typeface="Arial" panose="020B0604020202020204" pitchFamily="34" charset="0"/>
              </a:rPr>
              <a:t>کلاسیک و کوانتومی</a:t>
            </a:r>
            <a:endParaRPr lang="en-US" sz="23900" b="1" dirty="0">
              <a:cs typeface="Nazanin" panose="00000400000000000000" pitchFamily="2" charset="-78"/>
            </a:endParaRPr>
          </a:p>
        </p:txBody>
      </p:sp>
      <p:sp>
        <p:nvSpPr>
          <p:cNvPr id="48" name="Google Shape;48;p9"/>
          <p:cNvSpPr/>
          <p:nvPr/>
        </p:nvSpPr>
        <p:spPr>
          <a:xfrm>
            <a:off x="4882905" y="2057039"/>
            <a:ext cx="1254125" cy="125412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8">
              <a:alphaModFix/>
            </a:blip>
            <a:stretch>
              <a:fillRect l="-78578" t="-29533" r="-25045"/>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p9">
            <a:extLst>
              <a:ext uri="{FF2B5EF4-FFF2-40B4-BE49-F238E27FC236}">
                <a16:creationId xmlns:a16="http://schemas.microsoft.com/office/drawing/2014/main" id="{C9BB3054-1D9E-B6F7-C607-D32627A56E21}"/>
              </a:ext>
            </a:extLst>
          </p:cNvPr>
          <p:cNvSpPr txBox="1"/>
          <p:nvPr/>
        </p:nvSpPr>
        <p:spPr>
          <a:xfrm>
            <a:off x="6317856" y="8867853"/>
            <a:ext cx="10980445" cy="677108"/>
          </a:xfrm>
          <a:prstGeom prst="rect">
            <a:avLst/>
          </a:prstGeom>
          <a:noFill/>
          <a:ln>
            <a:noFill/>
          </a:ln>
        </p:spPr>
        <p:txBody>
          <a:bodyPr spcFirstLastPara="1" wrap="square" lIns="0" tIns="0" rIns="0" bIns="0" anchor="t" anchorCtr="0">
            <a:spAutoFit/>
          </a:bodyPr>
          <a:lstStyle/>
          <a:p>
            <a:pPr marL="0" marR="0" lvl="0" indent="0" algn="ctr" rtl="0">
              <a:lnSpc>
                <a:spcPct val="110001"/>
              </a:lnSpc>
              <a:spcBef>
                <a:spcPts val="0"/>
              </a:spcBef>
              <a:spcAft>
                <a:spcPts val="0"/>
              </a:spcAft>
              <a:buNone/>
            </a:pPr>
            <a:r>
              <a:rPr lang="en-US" sz="2800" b="1" i="0" u="none" strike="noStrike" cap="none" dirty="0">
                <a:solidFill>
                  <a:srgbClr val="000000"/>
                </a:solidFill>
                <a:latin typeface="Montserrat"/>
                <a:ea typeface="Montserrat"/>
                <a:cs typeface="Nazanin" panose="00000400000000000000" pitchFamily="2" charset="-78"/>
                <a:sym typeface="Montserrat"/>
              </a:rPr>
              <a:t>Information collection</a:t>
            </a:r>
            <a:r>
              <a:rPr lang="fa-IR" sz="2800" b="1" i="0" u="none" strike="noStrike" cap="none" dirty="0">
                <a:solidFill>
                  <a:srgbClr val="000000"/>
                </a:solidFill>
                <a:latin typeface="Montserrat"/>
                <a:ea typeface="Montserrat"/>
                <a:cs typeface="Nazanin" panose="00000400000000000000" pitchFamily="2" charset="-78"/>
                <a:sym typeface="Montserrat"/>
              </a:rPr>
              <a:t> </a:t>
            </a:r>
            <a:r>
              <a:rPr lang="en-US" sz="2800" b="1" i="0" u="none" strike="noStrike" cap="none" dirty="0">
                <a:solidFill>
                  <a:srgbClr val="000000"/>
                </a:solidFill>
                <a:latin typeface="Montserrat"/>
                <a:ea typeface="Montserrat"/>
                <a:cs typeface="Nazanin" panose="00000400000000000000" pitchFamily="2" charset="-78"/>
                <a:sym typeface="Montserrat"/>
              </a:rPr>
              <a:t>by : </a:t>
            </a:r>
            <a:r>
              <a:rPr lang="en-US" sz="4000" b="1" i="0" u="none" strike="noStrike" cap="none" dirty="0">
                <a:solidFill>
                  <a:srgbClr val="000000"/>
                </a:solidFill>
                <a:latin typeface="Montserrat"/>
                <a:ea typeface="Montserrat"/>
                <a:cs typeface="Nazanin" panose="00000400000000000000" pitchFamily="2" charset="-78"/>
                <a:sym typeface="Montserrat"/>
              </a:rPr>
              <a:t>Alireza Karavi</a:t>
            </a:r>
            <a:endParaRPr lang="en-US" sz="23900" b="1" dirty="0">
              <a:cs typeface="Nazanin" panose="00000400000000000000" pitchFamily="2" charset="-7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29" name="Google Shape;129;p14"/>
          <p:cNvGrpSpPr/>
          <p:nvPr/>
        </p:nvGrpSpPr>
        <p:grpSpPr>
          <a:xfrm>
            <a:off x="8666536" y="-1079878"/>
            <a:ext cx="13086510" cy="13086510"/>
            <a:chOff x="0" y="0"/>
            <a:chExt cx="812800" cy="812800"/>
          </a:xfrm>
        </p:grpSpPr>
        <p:sp>
          <p:nvSpPr>
            <p:cNvPr id="130" name="Google Shape;13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14"/>
          <p:cNvGrpSpPr/>
          <p:nvPr/>
        </p:nvGrpSpPr>
        <p:grpSpPr>
          <a:xfrm>
            <a:off x="7257522" y="1296357"/>
            <a:ext cx="1064616" cy="1064616"/>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4"/>
          <p:cNvSpPr txBox="1"/>
          <p:nvPr/>
        </p:nvSpPr>
        <p:spPr>
          <a:xfrm>
            <a:off x="644978" y="388191"/>
            <a:ext cx="16998043"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dirty="0">
                <a:solidFill>
                  <a:srgbClr val="1557FF"/>
                </a:solidFill>
                <a:latin typeface="Archivo Black"/>
                <a:sym typeface="Archivo Black"/>
              </a:rPr>
              <a:t>CNN mode</a:t>
            </a:r>
            <a:endParaRPr lang="en-US" dirty="0"/>
          </a:p>
        </p:txBody>
      </p:sp>
      <p:pic>
        <p:nvPicPr>
          <p:cNvPr id="3" name="Picture 2">
            <a:extLst>
              <a:ext uri="{FF2B5EF4-FFF2-40B4-BE49-F238E27FC236}">
                <a16:creationId xmlns:a16="http://schemas.microsoft.com/office/drawing/2014/main" id="{361467CE-B0E7-2899-B92D-44EEA5093AD6}"/>
              </a:ext>
            </a:extLst>
          </p:cNvPr>
          <p:cNvPicPr>
            <a:picLocks noChangeAspect="1"/>
          </p:cNvPicPr>
          <p:nvPr/>
        </p:nvPicPr>
        <p:blipFill>
          <a:blip r:embed="rId3"/>
          <a:stretch>
            <a:fillRect/>
          </a:stretch>
        </p:blipFill>
        <p:spPr>
          <a:xfrm>
            <a:off x="1098337" y="1464159"/>
            <a:ext cx="8045662" cy="426147"/>
          </a:xfrm>
          <a:prstGeom prst="rect">
            <a:avLst/>
          </a:prstGeom>
        </p:spPr>
      </p:pic>
      <p:pic>
        <p:nvPicPr>
          <p:cNvPr id="6" name="Picture 5">
            <a:extLst>
              <a:ext uri="{FF2B5EF4-FFF2-40B4-BE49-F238E27FC236}">
                <a16:creationId xmlns:a16="http://schemas.microsoft.com/office/drawing/2014/main" id="{5C974E43-7646-57D5-F079-2FAC7362B097}"/>
              </a:ext>
            </a:extLst>
          </p:cNvPr>
          <p:cNvPicPr>
            <a:picLocks noChangeAspect="1"/>
          </p:cNvPicPr>
          <p:nvPr/>
        </p:nvPicPr>
        <p:blipFill>
          <a:blip r:embed="rId4"/>
          <a:stretch>
            <a:fillRect/>
          </a:stretch>
        </p:blipFill>
        <p:spPr>
          <a:xfrm>
            <a:off x="1066180" y="1922400"/>
            <a:ext cx="17630000" cy="1818140"/>
          </a:xfrm>
          <a:prstGeom prst="rect">
            <a:avLst/>
          </a:prstGeom>
        </p:spPr>
      </p:pic>
      <p:pic>
        <p:nvPicPr>
          <p:cNvPr id="8" name="Picture 7">
            <a:extLst>
              <a:ext uri="{FF2B5EF4-FFF2-40B4-BE49-F238E27FC236}">
                <a16:creationId xmlns:a16="http://schemas.microsoft.com/office/drawing/2014/main" id="{E2488DFE-E851-5A28-33BE-C1CEC02ACA69}"/>
              </a:ext>
            </a:extLst>
          </p:cNvPr>
          <p:cNvPicPr>
            <a:picLocks noChangeAspect="1"/>
          </p:cNvPicPr>
          <p:nvPr/>
        </p:nvPicPr>
        <p:blipFill>
          <a:blip r:embed="rId5"/>
          <a:stretch>
            <a:fillRect/>
          </a:stretch>
        </p:blipFill>
        <p:spPr>
          <a:xfrm>
            <a:off x="1066181" y="3791834"/>
            <a:ext cx="12853423" cy="1238099"/>
          </a:xfrm>
          <a:prstGeom prst="rect">
            <a:avLst/>
          </a:prstGeom>
        </p:spPr>
      </p:pic>
      <p:pic>
        <p:nvPicPr>
          <p:cNvPr id="10" name="Picture 9">
            <a:extLst>
              <a:ext uri="{FF2B5EF4-FFF2-40B4-BE49-F238E27FC236}">
                <a16:creationId xmlns:a16="http://schemas.microsoft.com/office/drawing/2014/main" id="{4523B9DA-7785-B6CF-A55C-81FC0EB0EE7E}"/>
              </a:ext>
            </a:extLst>
          </p:cNvPr>
          <p:cNvPicPr>
            <a:picLocks noChangeAspect="1"/>
          </p:cNvPicPr>
          <p:nvPr/>
        </p:nvPicPr>
        <p:blipFill>
          <a:blip r:embed="rId6"/>
          <a:stretch>
            <a:fillRect/>
          </a:stretch>
        </p:blipFill>
        <p:spPr>
          <a:xfrm>
            <a:off x="1066180" y="5029933"/>
            <a:ext cx="12847629" cy="1302451"/>
          </a:xfrm>
          <a:prstGeom prst="rect">
            <a:avLst/>
          </a:prstGeom>
        </p:spPr>
      </p:pic>
      <p:pic>
        <p:nvPicPr>
          <p:cNvPr id="12" name="Picture 11">
            <a:extLst>
              <a:ext uri="{FF2B5EF4-FFF2-40B4-BE49-F238E27FC236}">
                <a16:creationId xmlns:a16="http://schemas.microsoft.com/office/drawing/2014/main" id="{E11D38A0-3947-1525-ECF8-47D2DA6F0B48}"/>
              </a:ext>
            </a:extLst>
          </p:cNvPr>
          <p:cNvPicPr>
            <a:picLocks noChangeAspect="1"/>
          </p:cNvPicPr>
          <p:nvPr/>
        </p:nvPicPr>
        <p:blipFill>
          <a:blip r:embed="rId7"/>
          <a:stretch>
            <a:fillRect/>
          </a:stretch>
        </p:blipFill>
        <p:spPr>
          <a:xfrm>
            <a:off x="1054338" y="6396571"/>
            <a:ext cx="12847629" cy="1680999"/>
          </a:xfrm>
          <a:prstGeom prst="rect">
            <a:avLst/>
          </a:prstGeom>
        </p:spPr>
      </p:pic>
      <p:pic>
        <p:nvPicPr>
          <p:cNvPr id="14" name="Picture 13">
            <a:extLst>
              <a:ext uri="{FF2B5EF4-FFF2-40B4-BE49-F238E27FC236}">
                <a16:creationId xmlns:a16="http://schemas.microsoft.com/office/drawing/2014/main" id="{856173AD-55B8-3043-7CFC-5AE3DC50BDBA}"/>
              </a:ext>
            </a:extLst>
          </p:cNvPr>
          <p:cNvPicPr>
            <a:picLocks noChangeAspect="1"/>
          </p:cNvPicPr>
          <p:nvPr/>
        </p:nvPicPr>
        <p:blipFill>
          <a:blip r:embed="rId8"/>
          <a:stretch>
            <a:fillRect/>
          </a:stretch>
        </p:blipFill>
        <p:spPr>
          <a:xfrm>
            <a:off x="1072739" y="8121664"/>
            <a:ext cx="7428155" cy="482116"/>
          </a:xfrm>
          <a:prstGeom prst="rect">
            <a:avLst/>
          </a:prstGeom>
        </p:spPr>
      </p:pic>
      <p:pic>
        <p:nvPicPr>
          <p:cNvPr id="16" name="Picture 15">
            <a:extLst>
              <a:ext uri="{FF2B5EF4-FFF2-40B4-BE49-F238E27FC236}">
                <a16:creationId xmlns:a16="http://schemas.microsoft.com/office/drawing/2014/main" id="{6B57F627-06B0-A5F7-2AAE-51C014703728}"/>
              </a:ext>
            </a:extLst>
          </p:cNvPr>
          <p:cNvPicPr>
            <a:picLocks noChangeAspect="1"/>
          </p:cNvPicPr>
          <p:nvPr/>
        </p:nvPicPr>
        <p:blipFill>
          <a:blip r:embed="rId9"/>
          <a:stretch>
            <a:fillRect/>
          </a:stretch>
        </p:blipFill>
        <p:spPr>
          <a:xfrm>
            <a:off x="1054338" y="8647875"/>
            <a:ext cx="12749008" cy="1423587"/>
          </a:xfrm>
          <a:prstGeom prst="rect">
            <a:avLst/>
          </a:prstGeom>
        </p:spPr>
      </p:pic>
    </p:spTree>
    <p:extLst>
      <p:ext uri="{BB962C8B-B14F-4D97-AF65-F5344CB8AC3E}">
        <p14:creationId xmlns:p14="http://schemas.microsoft.com/office/powerpoint/2010/main" val="2617417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29" name="Google Shape;129;p14"/>
          <p:cNvGrpSpPr/>
          <p:nvPr/>
        </p:nvGrpSpPr>
        <p:grpSpPr>
          <a:xfrm>
            <a:off x="8666536" y="-1079878"/>
            <a:ext cx="13086510" cy="13086510"/>
            <a:chOff x="0" y="0"/>
            <a:chExt cx="812800" cy="812800"/>
          </a:xfrm>
        </p:grpSpPr>
        <p:sp>
          <p:nvSpPr>
            <p:cNvPr id="130" name="Google Shape;13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14"/>
          <p:cNvGrpSpPr/>
          <p:nvPr/>
        </p:nvGrpSpPr>
        <p:grpSpPr>
          <a:xfrm>
            <a:off x="7257522" y="1296357"/>
            <a:ext cx="1064616" cy="1064616"/>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4"/>
          <p:cNvSpPr txBox="1"/>
          <p:nvPr/>
        </p:nvSpPr>
        <p:spPr>
          <a:xfrm>
            <a:off x="644979" y="388191"/>
            <a:ext cx="626814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dirty="0">
                <a:solidFill>
                  <a:srgbClr val="1557FF"/>
                </a:solidFill>
                <a:latin typeface="Archivo Black"/>
                <a:sym typeface="Archivo Black"/>
              </a:rPr>
              <a:t>CNN mode</a:t>
            </a:r>
            <a:endParaRPr lang="en-US" dirty="0"/>
          </a:p>
        </p:txBody>
      </p:sp>
      <p:pic>
        <p:nvPicPr>
          <p:cNvPr id="3" name="Picture 2">
            <a:extLst>
              <a:ext uri="{FF2B5EF4-FFF2-40B4-BE49-F238E27FC236}">
                <a16:creationId xmlns:a16="http://schemas.microsoft.com/office/drawing/2014/main" id="{863857D8-23C5-56BE-2A6B-A418B0E1C672}"/>
              </a:ext>
            </a:extLst>
          </p:cNvPr>
          <p:cNvPicPr>
            <a:picLocks noChangeAspect="1"/>
          </p:cNvPicPr>
          <p:nvPr/>
        </p:nvPicPr>
        <p:blipFill>
          <a:blip r:embed="rId3"/>
          <a:stretch>
            <a:fillRect/>
          </a:stretch>
        </p:blipFill>
        <p:spPr>
          <a:xfrm>
            <a:off x="7789830" y="246497"/>
            <a:ext cx="10795527" cy="10040503"/>
          </a:xfrm>
          <a:prstGeom prst="rect">
            <a:avLst/>
          </a:prstGeom>
        </p:spPr>
      </p:pic>
      <p:sp>
        <p:nvSpPr>
          <p:cNvPr id="6" name="Google Shape;132;p14">
            <a:extLst>
              <a:ext uri="{FF2B5EF4-FFF2-40B4-BE49-F238E27FC236}">
                <a16:creationId xmlns:a16="http://schemas.microsoft.com/office/drawing/2014/main" id="{3F3176BB-88AD-0BD5-28E8-A0531A5806A0}"/>
              </a:ext>
            </a:extLst>
          </p:cNvPr>
          <p:cNvSpPr txBox="1"/>
          <p:nvPr/>
        </p:nvSpPr>
        <p:spPr>
          <a:xfrm>
            <a:off x="673662" y="1484358"/>
            <a:ext cx="626814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dirty="0">
                <a:solidFill>
                  <a:srgbClr val="1557FF"/>
                </a:solidFill>
                <a:latin typeface="Archivo Black"/>
                <a:sym typeface="Archivo Black"/>
              </a:rPr>
              <a:t>params</a:t>
            </a:r>
            <a:endParaRPr lang="en-US" dirty="0"/>
          </a:p>
        </p:txBody>
      </p:sp>
    </p:spTree>
    <p:extLst>
      <p:ext uri="{BB962C8B-B14F-4D97-AF65-F5344CB8AC3E}">
        <p14:creationId xmlns:p14="http://schemas.microsoft.com/office/powerpoint/2010/main" val="3811822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29" name="Google Shape;129;p14"/>
          <p:cNvGrpSpPr/>
          <p:nvPr/>
        </p:nvGrpSpPr>
        <p:grpSpPr>
          <a:xfrm>
            <a:off x="8666536" y="-1079878"/>
            <a:ext cx="13086510" cy="13086510"/>
            <a:chOff x="0" y="0"/>
            <a:chExt cx="812800" cy="812800"/>
          </a:xfrm>
        </p:grpSpPr>
        <p:sp>
          <p:nvSpPr>
            <p:cNvPr id="130" name="Google Shape;13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14"/>
          <p:cNvGrpSpPr/>
          <p:nvPr/>
        </p:nvGrpSpPr>
        <p:grpSpPr>
          <a:xfrm>
            <a:off x="7257522" y="1296357"/>
            <a:ext cx="1064616" cy="1064616"/>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4"/>
          <p:cNvSpPr txBox="1"/>
          <p:nvPr/>
        </p:nvSpPr>
        <p:spPr>
          <a:xfrm>
            <a:off x="644979" y="388191"/>
            <a:ext cx="626814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dirty="0">
                <a:solidFill>
                  <a:srgbClr val="1557FF"/>
                </a:solidFill>
                <a:latin typeface="Archivo Black"/>
                <a:sym typeface="Archivo Black"/>
              </a:rPr>
              <a:t>CNN mode</a:t>
            </a:r>
            <a:endParaRPr lang="en-US" dirty="0"/>
          </a:p>
        </p:txBody>
      </p:sp>
      <p:pic>
        <p:nvPicPr>
          <p:cNvPr id="5" name="Picture 4">
            <a:extLst>
              <a:ext uri="{FF2B5EF4-FFF2-40B4-BE49-F238E27FC236}">
                <a16:creationId xmlns:a16="http://schemas.microsoft.com/office/drawing/2014/main" id="{9C12229F-2236-959F-9F32-B432BFF9773B}"/>
              </a:ext>
            </a:extLst>
          </p:cNvPr>
          <p:cNvPicPr>
            <a:picLocks noChangeAspect="1"/>
          </p:cNvPicPr>
          <p:nvPr/>
        </p:nvPicPr>
        <p:blipFill>
          <a:blip r:embed="rId3"/>
          <a:stretch>
            <a:fillRect/>
          </a:stretch>
        </p:blipFill>
        <p:spPr>
          <a:xfrm>
            <a:off x="673662" y="2916067"/>
            <a:ext cx="7116168" cy="5487166"/>
          </a:xfrm>
          <a:prstGeom prst="rect">
            <a:avLst/>
          </a:prstGeom>
        </p:spPr>
      </p:pic>
      <p:sp>
        <p:nvSpPr>
          <p:cNvPr id="6" name="Google Shape;132;p14">
            <a:extLst>
              <a:ext uri="{FF2B5EF4-FFF2-40B4-BE49-F238E27FC236}">
                <a16:creationId xmlns:a16="http://schemas.microsoft.com/office/drawing/2014/main" id="{3F3176BB-88AD-0BD5-28E8-A0531A5806A0}"/>
              </a:ext>
            </a:extLst>
          </p:cNvPr>
          <p:cNvSpPr txBox="1"/>
          <p:nvPr/>
        </p:nvSpPr>
        <p:spPr>
          <a:xfrm>
            <a:off x="673662" y="1484358"/>
            <a:ext cx="626814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fa-IR" sz="7500" dirty="0">
                <a:solidFill>
                  <a:srgbClr val="1557FF"/>
                </a:solidFill>
                <a:latin typeface="Archivo Black"/>
                <a:sym typeface="Archivo Black"/>
              </a:rPr>
              <a:t>عکس بدون نویز</a:t>
            </a:r>
            <a:endParaRPr lang="en-US" dirty="0"/>
          </a:p>
        </p:txBody>
      </p:sp>
      <p:pic>
        <p:nvPicPr>
          <p:cNvPr id="2" name="Picture 1">
            <a:extLst>
              <a:ext uri="{FF2B5EF4-FFF2-40B4-BE49-F238E27FC236}">
                <a16:creationId xmlns:a16="http://schemas.microsoft.com/office/drawing/2014/main" id="{7BEED3FD-2D11-5E5C-4BA3-660022F4F0A3}"/>
              </a:ext>
            </a:extLst>
          </p:cNvPr>
          <p:cNvPicPr>
            <a:picLocks noChangeAspect="1"/>
          </p:cNvPicPr>
          <p:nvPr/>
        </p:nvPicPr>
        <p:blipFill>
          <a:blip r:embed="rId4"/>
          <a:stretch>
            <a:fillRect/>
          </a:stretch>
        </p:blipFill>
        <p:spPr>
          <a:xfrm>
            <a:off x="9676786" y="2916067"/>
            <a:ext cx="7259063" cy="5563376"/>
          </a:xfrm>
          <a:prstGeom prst="rect">
            <a:avLst/>
          </a:prstGeom>
        </p:spPr>
      </p:pic>
      <p:sp>
        <p:nvSpPr>
          <p:cNvPr id="4" name="Google Shape;132;p14">
            <a:extLst>
              <a:ext uri="{FF2B5EF4-FFF2-40B4-BE49-F238E27FC236}">
                <a16:creationId xmlns:a16="http://schemas.microsoft.com/office/drawing/2014/main" id="{CBBEB814-2458-9C8A-B06B-2901517B8078}"/>
              </a:ext>
            </a:extLst>
          </p:cNvPr>
          <p:cNvSpPr txBox="1"/>
          <p:nvPr/>
        </p:nvSpPr>
        <p:spPr>
          <a:xfrm>
            <a:off x="10172244" y="1405804"/>
            <a:ext cx="626814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fa-IR" sz="7500" dirty="0">
                <a:solidFill>
                  <a:srgbClr val="1557FF"/>
                </a:solidFill>
                <a:latin typeface="Archivo Black"/>
                <a:sym typeface="Archivo Black"/>
              </a:rPr>
              <a:t>عکس با نویز</a:t>
            </a:r>
            <a:endParaRPr lang="en-US" dirty="0"/>
          </a:p>
        </p:txBody>
      </p:sp>
      <p:pic>
        <p:nvPicPr>
          <p:cNvPr id="8" name="Picture 7">
            <a:extLst>
              <a:ext uri="{FF2B5EF4-FFF2-40B4-BE49-F238E27FC236}">
                <a16:creationId xmlns:a16="http://schemas.microsoft.com/office/drawing/2014/main" id="{7CC825A9-8DA8-B000-6088-FB4F29768374}"/>
              </a:ext>
            </a:extLst>
          </p:cNvPr>
          <p:cNvPicPr>
            <a:picLocks noChangeAspect="1"/>
          </p:cNvPicPr>
          <p:nvPr/>
        </p:nvPicPr>
        <p:blipFill>
          <a:blip r:embed="rId5"/>
          <a:stretch>
            <a:fillRect/>
          </a:stretch>
        </p:blipFill>
        <p:spPr>
          <a:xfrm>
            <a:off x="2421918" y="8479443"/>
            <a:ext cx="3553840" cy="1807557"/>
          </a:xfrm>
          <a:prstGeom prst="rect">
            <a:avLst/>
          </a:prstGeom>
        </p:spPr>
      </p:pic>
      <p:pic>
        <p:nvPicPr>
          <p:cNvPr id="10" name="Picture 9">
            <a:extLst>
              <a:ext uri="{FF2B5EF4-FFF2-40B4-BE49-F238E27FC236}">
                <a16:creationId xmlns:a16="http://schemas.microsoft.com/office/drawing/2014/main" id="{F96D9D1A-2223-4712-CD29-A9CFA1E67B6E}"/>
              </a:ext>
            </a:extLst>
          </p:cNvPr>
          <p:cNvPicPr>
            <a:picLocks noChangeAspect="1"/>
          </p:cNvPicPr>
          <p:nvPr/>
        </p:nvPicPr>
        <p:blipFill>
          <a:blip r:embed="rId6"/>
          <a:stretch>
            <a:fillRect/>
          </a:stretch>
        </p:blipFill>
        <p:spPr>
          <a:xfrm>
            <a:off x="10979601" y="8589352"/>
            <a:ext cx="3324227" cy="1268666"/>
          </a:xfrm>
          <a:prstGeom prst="rect">
            <a:avLst/>
          </a:prstGeom>
        </p:spPr>
      </p:pic>
      <p:pic>
        <p:nvPicPr>
          <p:cNvPr id="12" name="Picture 11">
            <a:extLst>
              <a:ext uri="{FF2B5EF4-FFF2-40B4-BE49-F238E27FC236}">
                <a16:creationId xmlns:a16="http://schemas.microsoft.com/office/drawing/2014/main" id="{DAB340BB-FA12-8F28-48C5-D46706949BEB}"/>
              </a:ext>
            </a:extLst>
          </p:cNvPr>
          <p:cNvPicPr>
            <a:picLocks noChangeAspect="1"/>
          </p:cNvPicPr>
          <p:nvPr/>
        </p:nvPicPr>
        <p:blipFill>
          <a:blip r:embed="rId7"/>
          <a:stretch>
            <a:fillRect/>
          </a:stretch>
        </p:blipFill>
        <p:spPr>
          <a:xfrm>
            <a:off x="11118351" y="9591135"/>
            <a:ext cx="2532605" cy="727759"/>
          </a:xfrm>
          <a:prstGeom prst="rect">
            <a:avLst/>
          </a:prstGeom>
        </p:spPr>
      </p:pic>
    </p:spTree>
    <p:extLst>
      <p:ext uri="{BB962C8B-B14F-4D97-AF65-F5344CB8AC3E}">
        <p14:creationId xmlns:p14="http://schemas.microsoft.com/office/powerpoint/2010/main" val="1447895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29" name="Google Shape;129;p14"/>
          <p:cNvGrpSpPr/>
          <p:nvPr/>
        </p:nvGrpSpPr>
        <p:grpSpPr>
          <a:xfrm>
            <a:off x="8666536" y="-1079878"/>
            <a:ext cx="13086510" cy="13086510"/>
            <a:chOff x="0" y="0"/>
            <a:chExt cx="812800" cy="812800"/>
          </a:xfrm>
        </p:grpSpPr>
        <p:sp>
          <p:nvSpPr>
            <p:cNvPr id="130" name="Google Shape;13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14"/>
          <p:cNvGrpSpPr/>
          <p:nvPr/>
        </p:nvGrpSpPr>
        <p:grpSpPr>
          <a:xfrm>
            <a:off x="7257522" y="1296357"/>
            <a:ext cx="1064616" cy="1064616"/>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4"/>
          <p:cNvSpPr txBox="1"/>
          <p:nvPr/>
        </p:nvSpPr>
        <p:spPr>
          <a:xfrm>
            <a:off x="644978" y="388191"/>
            <a:ext cx="16998043"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dirty="0">
                <a:solidFill>
                  <a:srgbClr val="1557FF"/>
                </a:solidFill>
                <a:latin typeface="Archivo Black"/>
                <a:sym typeface="Archivo Black"/>
              </a:rPr>
              <a:t>CNN mode</a:t>
            </a:r>
            <a:endParaRPr lang="en-US" dirty="0"/>
          </a:p>
        </p:txBody>
      </p:sp>
      <p:pic>
        <p:nvPicPr>
          <p:cNvPr id="3" name="Picture 2">
            <a:extLst>
              <a:ext uri="{FF2B5EF4-FFF2-40B4-BE49-F238E27FC236}">
                <a16:creationId xmlns:a16="http://schemas.microsoft.com/office/drawing/2014/main" id="{F8A85F51-1AB6-9EF5-2803-A8C280813EC5}"/>
              </a:ext>
            </a:extLst>
          </p:cNvPr>
          <p:cNvPicPr>
            <a:picLocks noChangeAspect="1"/>
          </p:cNvPicPr>
          <p:nvPr/>
        </p:nvPicPr>
        <p:blipFill>
          <a:blip r:embed="rId3"/>
          <a:stretch>
            <a:fillRect/>
          </a:stretch>
        </p:blipFill>
        <p:spPr>
          <a:xfrm>
            <a:off x="2732177" y="1542353"/>
            <a:ext cx="14467373" cy="8707319"/>
          </a:xfrm>
          <a:prstGeom prst="rect">
            <a:avLst/>
          </a:prstGeom>
        </p:spPr>
      </p:pic>
    </p:spTree>
    <p:extLst>
      <p:ext uri="{BB962C8B-B14F-4D97-AF65-F5344CB8AC3E}">
        <p14:creationId xmlns:p14="http://schemas.microsoft.com/office/powerpoint/2010/main" val="1299761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29" name="Google Shape;129;p14"/>
          <p:cNvGrpSpPr/>
          <p:nvPr/>
        </p:nvGrpSpPr>
        <p:grpSpPr>
          <a:xfrm>
            <a:off x="8666536" y="-1079878"/>
            <a:ext cx="13086510" cy="13086510"/>
            <a:chOff x="0" y="0"/>
            <a:chExt cx="812800" cy="812800"/>
          </a:xfrm>
        </p:grpSpPr>
        <p:sp>
          <p:nvSpPr>
            <p:cNvPr id="130" name="Google Shape;13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14"/>
          <p:cNvGrpSpPr/>
          <p:nvPr/>
        </p:nvGrpSpPr>
        <p:grpSpPr>
          <a:xfrm>
            <a:off x="7257522" y="1296357"/>
            <a:ext cx="1064616" cy="1064616"/>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4"/>
          <p:cNvSpPr txBox="1"/>
          <p:nvPr/>
        </p:nvSpPr>
        <p:spPr>
          <a:xfrm>
            <a:off x="644979" y="388191"/>
            <a:ext cx="626814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dirty="0">
                <a:solidFill>
                  <a:srgbClr val="1557FF"/>
                </a:solidFill>
                <a:latin typeface="Archivo Black"/>
                <a:sym typeface="Archivo Black"/>
              </a:rPr>
              <a:t>CNN mode</a:t>
            </a:r>
            <a:endParaRPr lang="en-US" dirty="0"/>
          </a:p>
        </p:txBody>
      </p:sp>
      <p:pic>
        <p:nvPicPr>
          <p:cNvPr id="3" name="Picture 2">
            <a:extLst>
              <a:ext uri="{FF2B5EF4-FFF2-40B4-BE49-F238E27FC236}">
                <a16:creationId xmlns:a16="http://schemas.microsoft.com/office/drawing/2014/main" id="{863857D8-23C5-56BE-2A6B-A418B0E1C672}"/>
              </a:ext>
            </a:extLst>
          </p:cNvPr>
          <p:cNvPicPr>
            <a:picLocks noChangeAspect="1"/>
          </p:cNvPicPr>
          <p:nvPr/>
        </p:nvPicPr>
        <p:blipFill>
          <a:blip r:embed="rId3"/>
          <a:stretch>
            <a:fillRect/>
          </a:stretch>
        </p:blipFill>
        <p:spPr>
          <a:xfrm>
            <a:off x="7789830" y="246497"/>
            <a:ext cx="10795527" cy="10040503"/>
          </a:xfrm>
          <a:prstGeom prst="rect">
            <a:avLst/>
          </a:prstGeom>
        </p:spPr>
      </p:pic>
      <p:sp>
        <p:nvSpPr>
          <p:cNvPr id="6" name="Google Shape;132;p14">
            <a:extLst>
              <a:ext uri="{FF2B5EF4-FFF2-40B4-BE49-F238E27FC236}">
                <a16:creationId xmlns:a16="http://schemas.microsoft.com/office/drawing/2014/main" id="{3F3176BB-88AD-0BD5-28E8-A0531A5806A0}"/>
              </a:ext>
            </a:extLst>
          </p:cNvPr>
          <p:cNvSpPr txBox="1"/>
          <p:nvPr/>
        </p:nvSpPr>
        <p:spPr>
          <a:xfrm>
            <a:off x="673662" y="1484358"/>
            <a:ext cx="626814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fa-IR" sz="7500" dirty="0">
                <a:solidFill>
                  <a:srgbClr val="1557FF"/>
                </a:solidFill>
                <a:latin typeface="Archivo Black"/>
                <a:sym typeface="Archivo Black"/>
              </a:rPr>
              <a:t>عکس با نویز</a:t>
            </a:r>
            <a:endParaRPr lang="en-US" dirty="0"/>
          </a:p>
        </p:txBody>
      </p:sp>
      <p:pic>
        <p:nvPicPr>
          <p:cNvPr id="4" name="Picture 3">
            <a:extLst>
              <a:ext uri="{FF2B5EF4-FFF2-40B4-BE49-F238E27FC236}">
                <a16:creationId xmlns:a16="http://schemas.microsoft.com/office/drawing/2014/main" id="{B3FA6159-652E-576F-61FC-8FDB796A927C}"/>
              </a:ext>
            </a:extLst>
          </p:cNvPr>
          <p:cNvPicPr>
            <a:picLocks noChangeAspect="1"/>
          </p:cNvPicPr>
          <p:nvPr/>
        </p:nvPicPr>
        <p:blipFill>
          <a:blip r:embed="rId4"/>
          <a:stretch>
            <a:fillRect/>
          </a:stretch>
        </p:blipFill>
        <p:spPr>
          <a:xfrm>
            <a:off x="794043" y="3227275"/>
            <a:ext cx="7259063" cy="5563376"/>
          </a:xfrm>
          <a:prstGeom prst="rect">
            <a:avLst/>
          </a:prstGeom>
        </p:spPr>
      </p:pic>
    </p:spTree>
    <p:extLst>
      <p:ext uri="{BB962C8B-B14F-4D97-AF65-F5344CB8AC3E}">
        <p14:creationId xmlns:p14="http://schemas.microsoft.com/office/powerpoint/2010/main" val="2015321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29" name="Google Shape;129;p14"/>
          <p:cNvGrpSpPr/>
          <p:nvPr/>
        </p:nvGrpSpPr>
        <p:grpSpPr>
          <a:xfrm>
            <a:off x="8666536" y="-1079878"/>
            <a:ext cx="13086510" cy="13086510"/>
            <a:chOff x="0" y="0"/>
            <a:chExt cx="812800" cy="812800"/>
          </a:xfrm>
        </p:grpSpPr>
        <p:sp>
          <p:nvSpPr>
            <p:cNvPr id="130" name="Google Shape;13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14"/>
          <p:cNvGrpSpPr/>
          <p:nvPr/>
        </p:nvGrpSpPr>
        <p:grpSpPr>
          <a:xfrm>
            <a:off x="7257522" y="1296357"/>
            <a:ext cx="1064616" cy="1064616"/>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4"/>
          <p:cNvSpPr txBox="1"/>
          <p:nvPr/>
        </p:nvSpPr>
        <p:spPr>
          <a:xfrm>
            <a:off x="644978" y="388191"/>
            <a:ext cx="16998043"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dirty="0">
                <a:solidFill>
                  <a:srgbClr val="1557FF"/>
                </a:solidFill>
                <a:latin typeface="Archivo Black"/>
                <a:sym typeface="Archivo Black"/>
              </a:rPr>
              <a:t>QCNN mode</a:t>
            </a:r>
            <a:endParaRPr lang="en-US" dirty="0"/>
          </a:p>
        </p:txBody>
      </p:sp>
      <p:pic>
        <p:nvPicPr>
          <p:cNvPr id="3" name="Picture 2">
            <a:extLst>
              <a:ext uri="{FF2B5EF4-FFF2-40B4-BE49-F238E27FC236}">
                <a16:creationId xmlns:a16="http://schemas.microsoft.com/office/drawing/2014/main" id="{353486F6-C0F1-4AA9-8D59-22CC800CEBF4}"/>
              </a:ext>
            </a:extLst>
          </p:cNvPr>
          <p:cNvPicPr>
            <a:picLocks noChangeAspect="1"/>
          </p:cNvPicPr>
          <p:nvPr/>
        </p:nvPicPr>
        <p:blipFill>
          <a:blip r:embed="rId3"/>
          <a:stretch>
            <a:fillRect/>
          </a:stretch>
        </p:blipFill>
        <p:spPr>
          <a:xfrm>
            <a:off x="1049552" y="2550349"/>
            <a:ext cx="11210524" cy="3458565"/>
          </a:xfrm>
          <a:prstGeom prst="rect">
            <a:avLst/>
          </a:prstGeom>
        </p:spPr>
      </p:pic>
      <p:pic>
        <p:nvPicPr>
          <p:cNvPr id="5" name="Picture 4">
            <a:extLst>
              <a:ext uri="{FF2B5EF4-FFF2-40B4-BE49-F238E27FC236}">
                <a16:creationId xmlns:a16="http://schemas.microsoft.com/office/drawing/2014/main" id="{7BF7524E-B854-5374-B400-49D471C6695A}"/>
              </a:ext>
            </a:extLst>
          </p:cNvPr>
          <p:cNvPicPr>
            <a:picLocks noChangeAspect="1"/>
          </p:cNvPicPr>
          <p:nvPr/>
        </p:nvPicPr>
        <p:blipFill>
          <a:blip r:embed="rId4"/>
          <a:stretch>
            <a:fillRect/>
          </a:stretch>
        </p:blipFill>
        <p:spPr>
          <a:xfrm>
            <a:off x="1049552" y="6813458"/>
            <a:ext cx="16785566" cy="1847216"/>
          </a:xfrm>
          <a:prstGeom prst="rect">
            <a:avLst/>
          </a:prstGeom>
        </p:spPr>
      </p:pic>
    </p:spTree>
    <p:extLst>
      <p:ext uri="{BB962C8B-B14F-4D97-AF65-F5344CB8AC3E}">
        <p14:creationId xmlns:p14="http://schemas.microsoft.com/office/powerpoint/2010/main" val="524156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29" name="Google Shape;129;p14"/>
          <p:cNvGrpSpPr/>
          <p:nvPr/>
        </p:nvGrpSpPr>
        <p:grpSpPr>
          <a:xfrm>
            <a:off x="8666536" y="-1079878"/>
            <a:ext cx="13086510" cy="13086510"/>
            <a:chOff x="0" y="0"/>
            <a:chExt cx="812800" cy="812800"/>
          </a:xfrm>
        </p:grpSpPr>
        <p:sp>
          <p:nvSpPr>
            <p:cNvPr id="130" name="Google Shape;13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14"/>
          <p:cNvGrpSpPr/>
          <p:nvPr/>
        </p:nvGrpSpPr>
        <p:grpSpPr>
          <a:xfrm>
            <a:off x="7257522" y="1296357"/>
            <a:ext cx="1064616" cy="1064616"/>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4"/>
          <p:cNvSpPr txBox="1"/>
          <p:nvPr/>
        </p:nvSpPr>
        <p:spPr>
          <a:xfrm>
            <a:off x="644978" y="388191"/>
            <a:ext cx="16998043"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dirty="0">
                <a:solidFill>
                  <a:srgbClr val="1557FF"/>
                </a:solidFill>
                <a:latin typeface="Archivo Black"/>
                <a:sym typeface="Archivo Black"/>
              </a:rPr>
              <a:t>QCNN mode</a:t>
            </a:r>
            <a:endParaRPr lang="en-US" dirty="0"/>
          </a:p>
        </p:txBody>
      </p:sp>
      <p:pic>
        <p:nvPicPr>
          <p:cNvPr id="4" name="Picture 3">
            <a:extLst>
              <a:ext uri="{FF2B5EF4-FFF2-40B4-BE49-F238E27FC236}">
                <a16:creationId xmlns:a16="http://schemas.microsoft.com/office/drawing/2014/main" id="{E18A01FD-DB68-F1E2-4E37-278BDF218049}"/>
              </a:ext>
            </a:extLst>
          </p:cNvPr>
          <p:cNvPicPr>
            <a:picLocks noChangeAspect="1"/>
          </p:cNvPicPr>
          <p:nvPr/>
        </p:nvPicPr>
        <p:blipFill>
          <a:blip r:embed="rId3"/>
          <a:stretch>
            <a:fillRect/>
          </a:stretch>
        </p:blipFill>
        <p:spPr>
          <a:xfrm>
            <a:off x="798934" y="2059742"/>
            <a:ext cx="19033328" cy="2237937"/>
          </a:xfrm>
          <a:prstGeom prst="rect">
            <a:avLst/>
          </a:prstGeom>
        </p:spPr>
      </p:pic>
    </p:spTree>
    <p:extLst>
      <p:ext uri="{BB962C8B-B14F-4D97-AF65-F5344CB8AC3E}">
        <p14:creationId xmlns:p14="http://schemas.microsoft.com/office/powerpoint/2010/main" val="3217585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29" name="Google Shape;129;p14"/>
          <p:cNvGrpSpPr/>
          <p:nvPr/>
        </p:nvGrpSpPr>
        <p:grpSpPr>
          <a:xfrm>
            <a:off x="8666536" y="-1079878"/>
            <a:ext cx="13086510" cy="13086510"/>
            <a:chOff x="0" y="0"/>
            <a:chExt cx="812800" cy="812800"/>
          </a:xfrm>
        </p:grpSpPr>
        <p:sp>
          <p:nvSpPr>
            <p:cNvPr id="130" name="Google Shape;13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14"/>
          <p:cNvGrpSpPr/>
          <p:nvPr/>
        </p:nvGrpSpPr>
        <p:grpSpPr>
          <a:xfrm>
            <a:off x="7257522" y="1296357"/>
            <a:ext cx="1064616" cy="1064616"/>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4"/>
          <p:cNvSpPr txBox="1"/>
          <p:nvPr/>
        </p:nvSpPr>
        <p:spPr>
          <a:xfrm>
            <a:off x="644978" y="388191"/>
            <a:ext cx="16998043"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dirty="0">
                <a:solidFill>
                  <a:srgbClr val="1557FF"/>
                </a:solidFill>
                <a:latin typeface="Archivo Black"/>
                <a:sym typeface="Archivo Black"/>
              </a:rPr>
              <a:t>QCNN mode</a:t>
            </a:r>
            <a:endParaRPr lang="en-US" dirty="0"/>
          </a:p>
        </p:txBody>
      </p:sp>
      <p:pic>
        <p:nvPicPr>
          <p:cNvPr id="4" name="Picture 3">
            <a:extLst>
              <a:ext uri="{FF2B5EF4-FFF2-40B4-BE49-F238E27FC236}">
                <a16:creationId xmlns:a16="http://schemas.microsoft.com/office/drawing/2014/main" id="{B278EE21-54BC-EB4F-AC37-FE963443D25C}"/>
              </a:ext>
            </a:extLst>
          </p:cNvPr>
          <p:cNvPicPr>
            <a:picLocks noChangeAspect="1"/>
          </p:cNvPicPr>
          <p:nvPr/>
        </p:nvPicPr>
        <p:blipFill>
          <a:blip r:embed="rId3"/>
          <a:stretch>
            <a:fillRect/>
          </a:stretch>
        </p:blipFill>
        <p:spPr>
          <a:xfrm>
            <a:off x="1010900" y="8850378"/>
            <a:ext cx="10872051" cy="1348184"/>
          </a:xfrm>
          <a:prstGeom prst="rect">
            <a:avLst/>
          </a:prstGeom>
        </p:spPr>
      </p:pic>
      <p:pic>
        <p:nvPicPr>
          <p:cNvPr id="7" name="Picture 6">
            <a:extLst>
              <a:ext uri="{FF2B5EF4-FFF2-40B4-BE49-F238E27FC236}">
                <a16:creationId xmlns:a16="http://schemas.microsoft.com/office/drawing/2014/main" id="{13FEB931-33A9-40E9-40F6-53C5855F3D96}"/>
              </a:ext>
            </a:extLst>
          </p:cNvPr>
          <p:cNvPicPr>
            <a:picLocks noChangeAspect="1"/>
          </p:cNvPicPr>
          <p:nvPr/>
        </p:nvPicPr>
        <p:blipFill>
          <a:blip r:embed="rId4"/>
          <a:stretch>
            <a:fillRect/>
          </a:stretch>
        </p:blipFill>
        <p:spPr>
          <a:xfrm>
            <a:off x="1010900" y="1694657"/>
            <a:ext cx="13880757" cy="1155202"/>
          </a:xfrm>
          <a:prstGeom prst="rect">
            <a:avLst/>
          </a:prstGeom>
        </p:spPr>
      </p:pic>
      <p:pic>
        <p:nvPicPr>
          <p:cNvPr id="11" name="Picture 10">
            <a:extLst>
              <a:ext uri="{FF2B5EF4-FFF2-40B4-BE49-F238E27FC236}">
                <a16:creationId xmlns:a16="http://schemas.microsoft.com/office/drawing/2014/main" id="{EC1EF7F1-F86B-A53B-49B7-214D3946A9CE}"/>
              </a:ext>
            </a:extLst>
          </p:cNvPr>
          <p:cNvPicPr>
            <a:picLocks noChangeAspect="1"/>
          </p:cNvPicPr>
          <p:nvPr/>
        </p:nvPicPr>
        <p:blipFill>
          <a:blip r:embed="rId5"/>
          <a:stretch>
            <a:fillRect/>
          </a:stretch>
        </p:blipFill>
        <p:spPr>
          <a:xfrm>
            <a:off x="1019674" y="2908883"/>
            <a:ext cx="10423389" cy="1038014"/>
          </a:xfrm>
          <a:prstGeom prst="rect">
            <a:avLst/>
          </a:prstGeom>
        </p:spPr>
      </p:pic>
      <p:pic>
        <p:nvPicPr>
          <p:cNvPr id="15" name="Picture 14">
            <a:extLst>
              <a:ext uri="{FF2B5EF4-FFF2-40B4-BE49-F238E27FC236}">
                <a16:creationId xmlns:a16="http://schemas.microsoft.com/office/drawing/2014/main" id="{AAC6E908-9008-D3EB-D23A-D428744855E5}"/>
              </a:ext>
            </a:extLst>
          </p:cNvPr>
          <p:cNvPicPr>
            <a:picLocks noChangeAspect="1"/>
          </p:cNvPicPr>
          <p:nvPr/>
        </p:nvPicPr>
        <p:blipFill>
          <a:blip r:embed="rId6"/>
          <a:stretch>
            <a:fillRect/>
          </a:stretch>
        </p:blipFill>
        <p:spPr>
          <a:xfrm>
            <a:off x="1001929" y="4005921"/>
            <a:ext cx="10153751" cy="1295582"/>
          </a:xfrm>
          <a:prstGeom prst="rect">
            <a:avLst/>
          </a:prstGeom>
        </p:spPr>
      </p:pic>
      <p:pic>
        <p:nvPicPr>
          <p:cNvPr id="18" name="Picture 17">
            <a:extLst>
              <a:ext uri="{FF2B5EF4-FFF2-40B4-BE49-F238E27FC236}">
                <a16:creationId xmlns:a16="http://schemas.microsoft.com/office/drawing/2014/main" id="{8E696888-1C47-4C11-279D-D11DC3A6A13C}"/>
              </a:ext>
            </a:extLst>
          </p:cNvPr>
          <p:cNvPicPr>
            <a:picLocks noChangeAspect="1"/>
          </p:cNvPicPr>
          <p:nvPr/>
        </p:nvPicPr>
        <p:blipFill>
          <a:blip r:embed="rId7"/>
          <a:stretch>
            <a:fillRect/>
          </a:stretch>
        </p:blipFill>
        <p:spPr>
          <a:xfrm>
            <a:off x="1001929" y="5423600"/>
            <a:ext cx="9809550" cy="1115857"/>
          </a:xfrm>
          <a:prstGeom prst="rect">
            <a:avLst/>
          </a:prstGeom>
        </p:spPr>
      </p:pic>
      <p:pic>
        <p:nvPicPr>
          <p:cNvPr id="20" name="Picture 19">
            <a:extLst>
              <a:ext uri="{FF2B5EF4-FFF2-40B4-BE49-F238E27FC236}">
                <a16:creationId xmlns:a16="http://schemas.microsoft.com/office/drawing/2014/main" id="{02E6D75B-F62B-650A-3641-E89119A91F26}"/>
              </a:ext>
            </a:extLst>
          </p:cNvPr>
          <p:cNvPicPr>
            <a:picLocks noChangeAspect="1"/>
          </p:cNvPicPr>
          <p:nvPr/>
        </p:nvPicPr>
        <p:blipFill>
          <a:blip r:embed="rId8"/>
          <a:stretch>
            <a:fillRect/>
          </a:stretch>
        </p:blipFill>
        <p:spPr>
          <a:xfrm>
            <a:off x="1001929" y="6605114"/>
            <a:ext cx="13260027" cy="1664055"/>
          </a:xfrm>
          <a:prstGeom prst="rect">
            <a:avLst/>
          </a:prstGeom>
        </p:spPr>
      </p:pic>
      <p:pic>
        <p:nvPicPr>
          <p:cNvPr id="22" name="Picture 21">
            <a:extLst>
              <a:ext uri="{FF2B5EF4-FFF2-40B4-BE49-F238E27FC236}">
                <a16:creationId xmlns:a16="http://schemas.microsoft.com/office/drawing/2014/main" id="{1903D2CE-7E65-8EA6-E57C-840ECA93CAD0}"/>
              </a:ext>
            </a:extLst>
          </p:cNvPr>
          <p:cNvPicPr>
            <a:picLocks noChangeAspect="1"/>
          </p:cNvPicPr>
          <p:nvPr/>
        </p:nvPicPr>
        <p:blipFill>
          <a:blip r:embed="rId9"/>
          <a:stretch>
            <a:fillRect/>
          </a:stretch>
        </p:blipFill>
        <p:spPr>
          <a:xfrm>
            <a:off x="1030196" y="8333358"/>
            <a:ext cx="8296684" cy="466913"/>
          </a:xfrm>
          <a:prstGeom prst="rect">
            <a:avLst/>
          </a:prstGeom>
        </p:spPr>
      </p:pic>
    </p:spTree>
    <p:extLst>
      <p:ext uri="{BB962C8B-B14F-4D97-AF65-F5344CB8AC3E}">
        <p14:creationId xmlns:p14="http://schemas.microsoft.com/office/powerpoint/2010/main" val="2242369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29" name="Google Shape;129;p14"/>
          <p:cNvGrpSpPr/>
          <p:nvPr/>
        </p:nvGrpSpPr>
        <p:grpSpPr>
          <a:xfrm>
            <a:off x="8666536" y="-1079878"/>
            <a:ext cx="13086510" cy="13086510"/>
            <a:chOff x="0" y="0"/>
            <a:chExt cx="812800" cy="812800"/>
          </a:xfrm>
        </p:grpSpPr>
        <p:sp>
          <p:nvSpPr>
            <p:cNvPr id="130" name="Google Shape;13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14"/>
          <p:cNvGrpSpPr/>
          <p:nvPr/>
        </p:nvGrpSpPr>
        <p:grpSpPr>
          <a:xfrm>
            <a:off x="7257522" y="1296357"/>
            <a:ext cx="1064616" cy="1064616"/>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4"/>
          <p:cNvSpPr txBox="1"/>
          <p:nvPr/>
        </p:nvSpPr>
        <p:spPr>
          <a:xfrm>
            <a:off x="644978" y="388191"/>
            <a:ext cx="7116167"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dirty="0">
                <a:solidFill>
                  <a:srgbClr val="1557FF"/>
                </a:solidFill>
                <a:latin typeface="Archivo Black"/>
                <a:sym typeface="Archivo Black"/>
              </a:rPr>
              <a:t>QCNN mode</a:t>
            </a:r>
            <a:endParaRPr lang="en-US" dirty="0"/>
          </a:p>
        </p:txBody>
      </p:sp>
      <p:sp>
        <p:nvSpPr>
          <p:cNvPr id="6" name="Google Shape;132;p14">
            <a:extLst>
              <a:ext uri="{FF2B5EF4-FFF2-40B4-BE49-F238E27FC236}">
                <a16:creationId xmlns:a16="http://schemas.microsoft.com/office/drawing/2014/main" id="{3F3176BB-88AD-0BD5-28E8-A0531A5806A0}"/>
              </a:ext>
            </a:extLst>
          </p:cNvPr>
          <p:cNvSpPr txBox="1"/>
          <p:nvPr/>
        </p:nvSpPr>
        <p:spPr>
          <a:xfrm>
            <a:off x="673662" y="1484358"/>
            <a:ext cx="626814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fa-IR" sz="7500" dirty="0">
                <a:solidFill>
                  <a:srgbClr val="1557FF"/>
                </a:solidFill>
                <a:latin typeface="Archivo Black"/>
                <a:sym typeface="Archivo Black"/>
              </a:rPr>
              <a:t>عکس بدون نویز</a:t>
            </a:r>
            <a:endParaRPr lang="en-US" dirty="0"/>
          </a:p>
        </p:txBody>
      </p:sp>
      <p:sp>
        <p:nvSpPr>
          <p:cNvPr id="4" name="Google Shape;132;p14">
            <a:extLst>
              <a:ext uri="{FF2B5EF4-FFF2-40B4-BE49-F238E27FC236}">
                <a16:creationId xmlns:a16="http://schemas.microsoft.com/office/drawing/2014/main" id="{CBBEB814-2458-9C8A-B06B-2901517B8078}"/>
              </a:ext>
            </a:extLst>
          </p:cNvPr>
          <p:cNvSpPr txBox="1"/>
          <p:nvPr/>
        </p:nvSpPr>
        <p:spPr>
          <a:xfrm>
            <a:off x="10172244" y="1405804"/>
            <a:ext cx="626814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fa-IR" sz="7500" dirty="0">
                <a:solidFill>
                  <a:srgbClr val="1557FF"/>
                </a:solidFill>
                <a:latin typeface="Archivo Black"/>
                <a:sym typeface="Archivo Black"/>
              </a:rPr>
              <a:t>عکس با نویز</a:t>
            </a:r>
            <a:endParaRPr lang="en-US" dirty="0"/>
          </a:p>
        </p:txBody>
      </p:sp>
      <p:pic>
        <p:nvPicPr>
          <p:cNvPr id="7" name="Picture 6">
            <a:extLst>
              <a:ext uri="{FF2B5EF4-FFF2-40B4-BE49-F238E27FC236}">
                <a16:creationId xmlns:a16="http://schemas.microsoft.com/office/drawing/2014/main" id="{A9FA537D-2F6C-1EBD-EE25-00288FE2D45E}"/>
              </a:ext>
            </a:extLst>
          </p:cNvPr>
          <p:cNvPicPr>
            <a:picLocks noChangeAspect="1"/>
          </p:cNvPicPr>
          <p:nvPr/>
        </p:nvPicPr>
        <p:blipFill>
          <a:blip r:embed="rId3"/>
          <a:stretch>
            <a:fillRect/>
          </a:stretch>
        </p:blipFill>
        <p:spPr>
          <a:xfrm>
            <a:off x="558905" y="2683028"/>
            <a:ext cx="7663426" cy="5703871"/>
          </a:xfrm>
          <a:prstGeom prst="rect">
            <a:avLst/>
          </a:prstGeom>
        </p:spPr>
      </p:pic>
      <p:pic>
        <p:nvPicPr>
          <p:cNvPr id="11" name="Picture 10">
            <a:extLst>
              <a:ext uri="{FF2B5EF4-FFF2-40B4-BE49-F238E27FC236}">
                <a16:creationId xmlns:a16="http://schemas.microsoft.com/office/drawing/2014/main" id="{A840E6E0-6087-F3D8-30F1-BEC29B199A29}"/>
              </a:ext>
            </a:extLst>
          </p:cNvPr>
          <p:cNvPicPr>
            <a:picLocks noChangeAspect="1"/>
          </p:cNvPicPr>
          <p:nvPr/>
        </p:nvPicPr>
        <p:blipFill>
          <a:blip r:embed="rId4"/>
          <a:stretch>
            <a:fillRect/>
          </a:stretch>
        </p:blipFill>
        <p:spPr>
          <a:xfrm>
            <a:off x="9127722" y="2683028"/>
            <a:ext cx="7409855" cy="5739005"/>
          </a:xfrm>
          <a:prstGeom prst="rect">
            <a:avLst/>
          </a:prstGeom>
        </p:spPr>
      </p:pic>
      <p:pic>
        <p:nvPicPr>
          <p:cNvPr id="16" name="Picture 15">
            <a:extLst>
              <a:ext uri="{FF2B5EF4-FFF2-40B4-BE49-F238E27FC236}">
                <a16:creationId xmlns:a16="http://schemas.microsoft.com/office/drawing/2014/main" id="{53A17928-B6CF-A606-FBAB-5DE92D9570B6}"/>
              </a:ext>
            </a:extLst>
          </p:cNvPr>
          <p:cNvPicPr>
            <a:picLocks noChangeAspect="1"/>
          </p:cNvPicPr>
          <p:nvPr/>
        </p:nvPicPr>
        <p:blipFill>
          <a:blip r:embed="rId5"/>
          <a:stretch>
            <a:fillRect/>
          </a:stretch>
        </p:blipFill>
        <p:spPr>
          <a:xfrm>
            <a:off x="2304352" y="8454267"/>
            <a:ext cx="3063882" cy="1832733"/>
          </a:xfrm>
          <a:prstGeom prst="rect">
            <a:avLst/>
          </a:prstGeom>
        </p:spPr>
      </p:pic>
      <p:pic>
        <p:nvPicPr>
          <p:cNvPr id="18" name="Picture 17">
            <a:extLst>
              <a:ext uri="{FF2B5EF4-FFF2-40B4-BE49-F238E27FC236}">
                <a16:creationId xmlns:a16="http://schemas.microsoft.com/office/drawing/2014/main" id="{51FABAD7-2FDE-7167-B5E5-A025B0BE18C9}"/>
              </a:ext>
            </a:extLst>
          </p:cNvPr>
          <p:cNvPicPr>
            <a:picLocks noChangeAspect="1"/>
          </p:cNvPicPr>
          <p:nvPr/>
        </p:nvPicPr>
        <p:blipFill>
          <a:blip r:embed="rId6"/>
          <a:stretch>
            <a:fillRect/>
          </a:stretch>
        </p:blipFill>
        <p:spPr>
          <a:xfrm>
            <a:off x="10829777" y="8545096"/>
            <a:ext cx="3003789" cy="1664262"/>
          </a:xfrm>
          <a:prstGeom prst="rect">
            <a:avLst/>
          </a:prstGeom>
        </p:spPr>
      </p:pic>
    </p:spTree>
    <p:extLst>
      <p:ext uri="{BB962C8B-B14F-4D97-AF65-F5344CB8AC3E}">
        <p14:creationId xmlns:p14="http://schemas.microsoft.com/office/powerpoint/2010/main" val="1398633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29" name="Google Shape;129;p14"/>
          <p:cNvGrpSpPr/>
          <p:nvPr/>
        </p:nvGrpSpPr>
        <p:grpSpPr>
          <a:xfrm>
            <a:off x="8666536" y="-1079878"/>
            <a:ext cx="13086510" cy="13086510"/>
            <a:chOff x="0" y="0"/>
            <a:chExt cx="812800" cy="812800"/>
          </a:xfrm>
        </p:grpSpPr>
        <p:sp>
          <p:nvSpPr>
            <p:cNvPr id="130" name="Google Shape;13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14"/>
          <p:cNvGrpSpPr/>
          <p:nvPr/>
        </p:nvGrpSpPr>
        <p:grpSpPr>
          <a:xfrm>
            <a:off x="7257522" y="1296357"/>
            <a:ext cx="1064616" cy="1064616"/>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4"/>
          <p:cNvSpPr txBox="1"/>
          <p:nvPr/>
        </p:nvSpPr>
        <p:spPr>
          <a:xfrm>
            <a:off x="644978" y="388191"/>
            <a:ext cx="16998043"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dirty="0">
                <a:solidFill>
                  <a:srgbClr val="1557FF"/>
                </a:solidFill>
                <a:latin typeface="Archivo Black"/>
                <a:sym typeface="Archivo Black"/>
              </a:rPr>
              <a:t>QCNN mode</a:t>
            </a:r>
            <a:endParaRPr lang="en-US" dirty="0"/>
          </a:p>
        </p:txBody>
      </p:sp>
      <p:pic>
        <p:nvPicPr>
          <p:cNvPr id="4" name="Picture 3">
            <a:extLst>
              <a:ext uri="{FF2B5EF4-FFF2-40B4-BE49-F238E27FC236}">
                <a16:creationId xmlns:a16="http://schemas.microsoft.com/office/drawing/2014/main" id="{A745813D-03FD-12DB-BB75-BBC45B0F362A}"/>
              </a:ext>
            </a:extLst>
          </p:cNvPr>
          <p:cNvPicPr>
            <a:picLocks noChangeAspect="1"/>
          </p:cNvPicPr>
          <p:nvPr/>
        </p:nvPicPr>
        <p:blipFill>
          <a:blip r:embed="rId3"/>
          <a:stretch>
            <a:fillRect/>
          </a:stretch>
        </p:blipFill>
        <p:spPr>
          <a:xfrm>
            <a:off x="2913017" y="1335676"/>
            <a:ext cx="14552023" cy="8892903"/>
          </a:xfrm>
          <a:prstGeom prst="rect">
            <a:avLst/>
          </a:prstGeom>
        </p:spPr>
      </p:pic>
    </p:spTree>
    <p:extLst>
      <p:ext uri="{BB962C8B-B14F-4D97-AF65-F5344CB8AC3E}">
        <p14:creationId xmlns:p14="http://schemas.microsoft.com/office/powerpoint/2010/main" val="3888777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grpSp>
        <p:nvGrpSpPr>
          <p:cNvPr id="53" name="Google Shape;53;p10"/>
          <p:cNvGrpSpPr/>
          <p:nvPr/>
        </p:nvGrpSpPr>
        <p:grpSpPr>
          <a:xfrm rot="5400000">
            <a:off x="4090915" y="-4090911"/>
            <a:ext cx="10287000" cy="18468822"/>
            <a:chOff x="0" y="-47625"/>
            <a:chExt cx="2709333" cy="4864217"/>
          </a:xfrm>
        </p:grpSpPr>
        <p:sp>
          <p:nvSpPr>
            <p:cNvPr id="54" name="Google Shape;54;p10"/>
            <p:cNvSpPr/>
            <p:nvPr/>
          </p:nvSpPr>
          <p:spPr>
            <a:xfrm>
              <a:off x="0" y="0"/>
              <a:ext cx="2709333" cy="4816592"/>
            </a:xfrm>
            <a:custGeom>
              <a:avLst/>
              <a:gdLst/>
              <a:ahLst/>
              <a:cxnLst/>
              <a:rect l="l" t="t" r="r" b="b"/>
              <a:pathLst>
                <a:path w="2709333" h="4816592" extrusionOk="0">
                  <a:moveTo>
                    <a:pt x="0" y="0"/>
                  </a:moveTo>
                  <a:lnTo>
                    <a:pt x="2709333" y="0"/>
                  </a:lnTo>
                  <a:lnTo>
                    <a:pt x="2709333" y="4816592"/>
                  </a:lnTo>
                  <a:lnTo>
                    <a:pt x="0" y="4816592"/>
                  </a:lnTo>
                  <a:close/>
                </a:path>
              </a:pathLst>
            </a:custGeom>
            <a:gradFill>
              <a:gsLst>
                <a:gs pos="0">
                  <a:srgbClr val="CDFFD8"/>
                </a:gs>
                <a:gs pos="100000">
                  <a:srgbClr val="94B9FF"/>
                </a:gs>
              </a:gsLst>
              <a:lin ang="0" scaled="0"/>
            </a:gradFill>
            <a:ln>
              <a:noFill/>
            </a:ln>
          </p:spPr>
        </p:sp>
        <p:sp>
          <p:nvSpPr>
            <p:cNvPr id="55" name="Google Shape;55;p1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 name="Google Shape;56;p10"/>
          <p:cNvSpPr txBox="1"/>
          <p:nvPr/>
        </p:nvSpPr>
        <p:spPr>
          <a:xfrm>
            <a:off x="1028700" y="797257"/>
            <a:ext cx="8781900"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fa-IR" sz="7500" dirty="0">
                <a:solidFill>
                  <a:srgbClr val="1557FF"/>
                </a:solidFill>
                <a:latin typeface="Archivo Black"/>
                <a:sym typeface="Archivo Black"/>
              </a:rPr>
              <a:t>کامپیوترهای کوانتومی</a:t>
            </a:r>
            <a:endParaRPr dirty="0"/>
          </a:p>
        </p:txBody>
      </p:sp>
      <p:grpSp>
        <p:nvGrpSpPr>
          <p:cNvPr id="57" name="Google Shape;57;p10"/>
          <p:cNvGrpSpPr/>
          <p:nvPr/>
        </p:nvGrpSpPr>
        <p:grpSpPr>
          <a:xfrm>
            <a:off x="1028699" y="4174366"/>
            <a:ext cx="16087323" cy="5473137"/>
            <a:chOff x="0" y="-38100"/>
            <a:chExt cx="7143000" cy="7297520"/>
          </a:xfrm>
        </p:grpSpPr>
        <p:sp>
          <p:nvSpPr>
            <p:cNvPr id="58" name="Google Shape;58;p10"/>
            <p:cNvSpPr txBox="1"/>
            <p:nvPr/>
          </p:nvSpPr>
          <p:spPr>
            <a:xfrm>
              <a:off x="0" y="975303"/>
              <a:ext cx="7143000" cy="6284117"/>
            </a:xfrm>
            <a:prstGeom prst="rect">
              <a:avLst/>
            </a:prstGeom>
            <a:noFill/>
            <a:ln>
              <a:noFill/>
            </a:ln>
          </p:spPr>
          <p:txBody>
            <a:bodyPr spcFirstLastPara="1" wrap="square" lIns="0" tIns="0" rIns="0" bIns="0" anchor="t" anchorCtr="0">
              <a:spAutoFit/>
            </a:bodyPr>
            <a:lstStyle/>
            <a:p>
              <a:pPr marL="0" marR="0" algn="r" rtl="1">
                <a:lnSpc>
                  <a:spcPct val="107000"/>
                </a:lnSpc>
                <a:spcBef>
                  <a:spcPts val="0"/>
                </a:spcBef>
                <a:spcAft>
                  <a:spcPts val="800"/>
                </a:spcAft>
              </a:pPr>
              <a:r>
                <a:rPr lang="fa-IR" sz="4000" kern="100" dirty="0">
                  <a:effectLst/>
                  <a:latin typeface="Calibri" panose="020F0502020204030204" pitchFamily="34" charset="0"/>
                  <a:ea typeface="Calibri" panose="020F0502020204030204" pitchFamily="34" charset="0"/>
                  <a:cs typeface="Arial" panose="020B0604020202020204" pitchFamily="34" charset="0"/>
                </a:rPr>
                <a:t>کامپیوترهای کوانتومی هنوز در مراحل توسعه هستند، اما در برخی وظایف مزایای امیدوارکننده‌ای نسبت به کامپیوترهای کلاسیک نشان داده‌اند. توانایی اجرای اصول فیزیک کوانتومی مانند برهم‌نهی و درهم‌تنیدگی کوانتومی به کامپیوترهای کوانتومی اجازه می‌دهد تا پردازش موازی طبیعی انجام دهند و برای برخی الگوریتم‌ها سرعت قابل توجهی را فراهم کنند. اما این ماشین‌ها همیشه از روش‌های متداول بهتر عمل نمی‌کنند، به همین دلیل مطالعه مقایسه عملکرد بین کامپیوترهای کوانتومی و کلاسیک در وظایف مختلف مهم است. نقطه شروع خوب برای این مقایسه درک تفاوت‌های کلیدی بین محاسبات کوانتومی و کلاسیک است.</a:t>
              </a:r>
              <a:endParaRPr lang="en-US" sz="40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9" name="Google Shape;59;p10"/>
            <p:cNvSpPr txBox="1"/>
            <p:nvPr/>
          </p:nvSpPr>
          <p:spPr>
            <a:xfrm>
              <a:off x="0" y="-38100"/>
              <a:ext cx="6855068" cy="933590"/>
            </a:xfrm>
            <a:prstGeom prst="rect">
              <a:avLst/>
            </a:prstGeom>
            <a:noFill/>
            <a:ln>
              <a:noFill/>
            </a:ln>
          </p:spPr>
          <p:txBody>
            <a:bodyPr spcFirstLastPara="1" wrap="square" lIns="0" tIns="0" rIns="0" bIns="0" anchor="t" anchorCtr="0">
              <a:spAutoFit/>
            </a:bodyPr>
            <a:lstStyle/>
            <a:p>
              <a:pPr marL="0" marR="0" lvl="0" indent="0" algn="r" rtl="0">
                <a:lnSpc>
                  <a:spcPct val="130000"/>
                </a:lnSpc>
                <a:spcBef>
                  <a:spcPts val="0"/>
                </a:spcBef>
                <a:spcAft>
                  <a:spcPts val="0"/>
                </a:spcAft>
                <a:buNone/>
              </a:pPr>
              <a:r>
                <a:rPr lang="fa-IR" sz="3500" b="0" i="0" u="none" strike="noStrike" cap="none" dirty="0">
                  <a:solidFill>
                    <a:srgbClr val="000000"/>
                  </a:solidFill>
                  <a:latin typeface="Montserrat"/>
                  <a:ea typeface="Montserrat"/>
                  <a:cs typeface="Nazanin" panose="00000400000000000000" pitchFamily="2" charset="-78"/>
                  <a:sym typeface="Montserrat"/>
                </a:rPr>
                <a:t>پردازش موازی</a:t>
              </a:r>
              <a:endParaRPr dirty="0">
                <a:cs typeface="Nazanin" panose="00000400000000000000" pitchFamily="2" charset="-78"/>
              </a:endParaRPr>
            </a:p>
          </p:txBody>
        </p:sp>
      </p:grpSp>
      <p:sp>
        <p:nvSpPr>
          <p:cNvPr id="65" name="Google Shape;65;p10"/>
          <p:cNvSpPr/>
          <p:nvPr/>
        </p:nvSpPr>
        <p:spPr>
          <a:xfrm>
            <a:off x="1028700" y="3555834"/>
            <a:ext cx="5357318" cy="207139"/>
          </a:xfrm>
          <a:custGeom>
            <a:avLst/>
            <a:gdLst/>
            <a:ahLst/>
            <a:cxnLst/>
            <a:rect l="l" t="t" r="r" b="b"/>
            <a:pathLst>
              <a:path w="5357318" h="207139" extrusionOk="0">
                <a:moveTo>
                  <a:pt x="0" y="0"/>
                </a:moveTo>
                <a:lnTo>
                  <a:pt x="5357318" y="0"/>
                </a:lnTo>
                <a:lnTo>
                  <a:pt x="5357318" y="207139"/>
                </a:lnTo>
                <a:lnTo>
                  <a:pt x="0" y="207139"/>
                </a:lnTo>
                <a:lnTo>
                  <a:pt x="0" y="0"/>
                </a:lnTo>
                <a:close/>
              </a:path>
            </a:pathLst>
          </a:custGeom>
          <a:blipFill rotWithShape="1">
            <a:blip r:embed="rId3">
              <a:alphaModFix/>
            </a:blip>
            <a:stretch>
              <a:fillRect t="-1622949"/>
            </a:stretch>
          </a:blipFill>
          <a:ln>
            <a:noFill/>
          </a:ln>
        </p:spPr>
      </p:sp>
      <p:sp>
        <p:nvSpPr>
          <p:cNvPr id="66" name="Google Shape;66;p10"/>
          <p:cNvSpPr/>
          <p:nvPr/>
        </p:nvSpPr>
        <p:spPr>
          <a:xfrm rot="-6155915">
            <a:off x="15051206" y="864960"/>
            <a:ext cx="997564" cy="99756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24901" r="-24901"/>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rot="2406556">
            <a:off x="10712465" y="784128"/>
            <a:ext cx="2956977" cy="2956966"/>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78578" t="-29533" r="-25045"/>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CDFFD8"/>
            </a:gs>
            <a:gs pos="100000">
              <a:srgbClr val="94B9FF"/>
            </a:gs>
          </a:gsLst>
          <a:lin ang="0" scaled="0"/>
        </a:gradFill>
        <a:effectLst/>
      </p:bgPr>
    </p:bg>
    <p:spTree>
      <p:nvGrpSpPr>
        <p:cNvPr id="1" name="Shape 128"/>
        <p:cNvGrpSpPr/>
        <p:nvPr/>
      </p:nvGrpSpPr>
      <p:grpSpPr>
        <a:xfrm>
          <a:off x="0" y="0"/>
          <a:ext cx="0" cy="0"/>
          <a:chOff x="0" y="0"/>
          <a:chExt cx="0" cy="0"/>
        </a:xfrm>
      </p:grpSpPr>
      <p:grpSp>
        <p:nvGrpSpPr>
          <p:cNvPr id="129" name="Google Shape;129;p14"/>
          <p:cNvGrpSpPr/>
          <p:nvPr/>
        </p:nvGrpSpPr>
        <p:grpSpPr>
          <a:xfrm>
            <a:off x="8666536" y="-1079878"/>
            <a:ext cx="13086510" cy="13086510"/>
            <a:chOff x="0" y="0"/>
            <a:chExt cx="812800" cy="812800"/>
          </a:xfrm>
        </p:grpSpPr>
        <p:sp>
          <p:nvSpPr>
            <p:cNvPr id="130" name="Google Shape;13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4"/>
          <p:cNvSpPr txBox="1"/>
          <p:nvPr/>
        </p:nvSpPr>
        <p:spPr>
          <a:xfrm>
            <a:off x="1711340" y="458744"/>
            <a:ext cx="7637700"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dirty="0">
                <a:solidFill>
                  <a:srgbClr val="1557FF"/>
                </a:solidFill>
                <a:latin typeface="Archivo Black"/>
                <a:sym typeface="Archivo Black"/>
              </a:rPr>
              <a:t>My Result</a:t>
            </a:r>
            <a:endParaRPr dirty="0"/>
          </a:p>
        </p:txBody>
      </p:sp>
      <p:grpSp>
        <p:nvGrpSpPr>
          <p:cNvPr id="134" name="Google Shape;134;p14"/>
          <p:cNvGrpSpPr/>
          <p:nvPr/>
        </p:nvGrpSpPr>
        <p:grpSpPr>
          <a:xfrm>
            <a:off x="346330" y="421316"/>
            <a:ext cx="1064616" cy="1064616"/>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7" name="Google Shape;137;p14"/>
          <p:cNvSpPr/>
          <p:nvPr/>
        </p:nvSpPr>
        <p:spPr>
          <a:xfrm flipH="1">
            <a:off x="11578469" y="179315"/>
            <a:ext cx="9630221" cy="10107685"/>
          </a:xfrm>
          <a:custGeom>
            <a:avLst/>
            <a:gdLst/>
            <a:ahLst/>
            <a:cxnLst/>
            <a:rect l="l" t="t" r="r" b="b"/>
            <a:pathLst>
              <a:path w="9630221" h="10107685" extrusionOk="0">
                <a:moveTo>
                  <a:pt x="9630221" y="0"/>
                </a:moveTo>
                <a:lnTo>
                  <a:pt x="0" y="0"/>
                </a:lnTo>
                <a:lnTo>
                  <a:pt x="0" y="10107685"/>
                </a:lnTo>
                <a:lnTo>
                  <a:pt x="9630221" y="10107685"/>
                </a:lnTo>
                <a:lnTo>
                  <a:pt x="9630221" y="0"/>
                </a:lnTo>
                <a:close/>
              </a:path>
            </a:pathLst>
          </a:custGeom>
          <a:blipFill rotWithShape="1">
            <a:blip r:embed="rId3">
              <a:alphaModFix/>
            </a:blip>
            <a:stretch>
              <a:fillRect r="-4954"/>
            </a:stretch>
          </a:blipFill>
          <a:ln>
            <a:noFill/>
          </a:ln>
        </p:spPr>
      </p:sp>
      <p:sp>
        <p:nvSpPr>
          <p:cNvPr id="138" name="Google Shape;138;p14"/>
          <p:cNvSpPr txBox="1"/>
          <p:nvPr/>
        </p:nvSpPr>
        <p:spPr>
          <a:xfrm>
            <a:off x="0" y="3248474"/>
            <a:ext cx="11894375" cy="6463308"/>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fa-IR" sz="3500" b="0" i="0" u="none" strike="noStrike" cap="none" dirty="0">
                <a:solidFill>
                  <a:srgbClr val="000000"/>
                </a:solidFill>
                <a:latin typeface="Arial"/>
                <a:ea typeface="Arial"/>
                <a:cs typeface="Arial"/>
                <a:sym typeface="Arial"/>
              </a:rPr>
              <a:t>نتایج این آزمایش‌های کد نوید آینده یادگیری ماشین کوانتومی را پس از تکمیل توسعه این کامپیوترها نشان می‌دهد. مدل </a:t>
            </a:r>
            <a:r>
              <a:rPr lang="en-US" sz="3500" b="0" i="0" u="none" strike="noStrike" cap="none" dirty="0">
                <a:solidFill>
                  <a:srgbClr val="000000"/>
                </a:solidFill>
                <a:latin typeface="Arial"/>
                <a:ea typeface="Arial"/>
                <a:cs typeface="Arial"/>
                <a:sym typeface="Arial"/>
              </a:rPr>
              <a:t>CNN </a:t>
            </a:r>
            <a:r>
              <a:rPr lang="fa-IR" sz="3500" b="0" i="0" u="none" strike="noStrike" cap="none" dirty="0">
                <a:solidFill>
                  <a:srgbClr val="000000"/>
                </a:solidFill>
                <a:latin typeface="Arial"/>
                <a:ea typeface="Arial"/>
                <a:cs typeface="Arial"/>
                <a:sym typeface="Arial"/>
              </a:rPr>
              <a:t>کوانتومی که طبقه‌بندی باینری انجام می‌دهد در هر دسته معیارهای عملکرد مشابه یا بالاتری نسبت به همتای کلاسیک خود به دست آورد. هنگامی که روی مجموعه داده تمیز آموزش داده شدند مدل‌ها به طور مشابه عمل کردند، اما وقتی مجموعه داده نویزدار معرفی شد، دقت آزمون مدل کوانتومی فقط 3٪ کاهش یافت در حالی که مدل کلاسیک 11٪ کاهش یافت. برای آزمایش دوم که طبقه‌بندی چند کلاسه انجام می‌دهد، باز هم هر دو مدل کوانتومی و کلاسیک در همه دسته‌های معیارهای عملکرد به طور مشابه عمل کردند. تأثیر داده‌های نویزدار باعث شد دقت آزمون </a:t>
            </a:r>
            <a:r>
              <a:rPr lang="en-US" sz="3500" b="0" i="0" u="none" strike="noStrike" cap="none" dirty="0">
                <a:solidFill>
                  <a:srgbClr val="000000"/>
                </a:solidFill>
                <a:latin typeface="Arial"/>
                <a:ea typeface="Arial"/>
                <a:cs typeface="Arial"/>
                <a:sym typeface="Arial"/>
              </a:rPr>
              <a:t>CNN </a:t>
            </a:r>
            <a:r>
              <a:rPr lang="fa-IR" sz="3500" b="0" i="0" u="none" strike="noStrike" cap="none" dirty="0">
                <a:solidFill>
                  <a:srgbClr val="000000"/>
                </a:solidFill>
                <a:latin typeface="Arial"/>
                <a:ea typeface="Arial"/>
                <a:cs typeface="Arial"/>
                <a:sym typeface="Arial"/>
              </a:rPr>
              <a:t>کوانتومی 9٪ و </a:t>
            </a:r>
            <a:r>
              <a:rPr lang="en-US" sz="3500" b="0" i="0" u="none" strike="noStrike" cap="none" dirty="0">
                <a:solidFill>
                  <a:srgbClr val="000000"/>
                </a:solidFill>
                <a:latin typeface="Arial"/>
                <a:ea typeface="Arial"/>
                <a:cs typeface="Arial"/>
                <a:sym typeface="Arial"/>
              </a:rPr>
              <a:t>CNN </a:t>
            </a:r>
            <a:r>
              <a:rPr lang="fa-IR" sz="3500" b="0" i="0" u="none" strike="noStrike" cap="none" dirty="0">
                <a:solidFill>
                  <a:srgbClr val="000000"/>
                </a:solidFill>
                <a:latin typeface="Arial"/>
                <a:ea typeface="Arial"/>
                <a:cs typeface="Arial"/>
                <a:sym typeface="Arial"/>
              </a:rPr>
              <a:t>کلاسیک 13٪ کاهش یابد. پس از حل بسیاری از محدودیت‌های محاسبات کوانتومی، احتمال قوی وجود دارد که کار آینده روی مدل‌های کوانتومی پیچیده‌تر عملکرد حتی بهتری را نشان دهد.</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29" name="Google Shape;129;p14"/>
          <p:cNvGrpSpPr/>
          <p:nvPr/>
        </p:nvGrpSpPr>
        <p:grpSpPr>
          <a:xfrm>
            <a:off x="8666536" y="-1079878"/>
            <a:ext cx="13086510" cy="13086510"/>
            <a:chOff x="0" y="0"/>
            <a:chExt cx="812800" cy="812800"/>
          </a:xfrm>
        </p:grpSpPr>
        <p:sp>
          <p:nvSpPr>
            <p:cNvPr id="130" name="Google Shape;13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4"/>
          <p:cNvSpPr txBox="1"/>
          <p:nvPr/>
        </p:nvSpPr>
        <p:spPr>
          <a:xfrm>
            <a:off x="2242562" y="710114"/>
            <a:ext cx="10005278" cy="230832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dirty="0">
                <a:solidFill>
                  <a:srgbClr val="1557FF"/>
                </a:solidFill>
                <a:latin typeface="Archivo Black"/>
                <a:sym typeface="Archivo Black"/>
              </a:rPr>
              <a:t>IBM Quantum Result</a:t>
            </a:r>
            <a:endParaRPr dirty="0"/>
          </a:p>
        </p:txBody>
      </p:sp>
      <p:grpSp>
        <p:nvGrpSpPr>
          <p:cNvPr id="134" name="Google Shape;134;p14"/>
          <p:cNvGrpSpPr/>
          <p:nvPr/>
        </p:nvGrpSpPr>
        <p:grpSpPr>
          <a:xfrm>
            <a:off x="817043" y="421316"/>
            <a:ext cx="1064616" cy="1064616"/>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7" name="Google Shape;137;p14"/>
          <p:cNvSpPr/>
          <p:nvPr/>
        </p:nvSpPr>
        <p:spPr>
          <a:xfrm flipH="1">
            <a:off x="11578469" y="179315"/>
            <a:ext cx="9630221" cy="10107685"/>
          </a:xfrm>
          <a:custGeom>
            <a:avLst/>
            <a:gdLst/>
            <a:ahLst/>
            <a:cxnLst/>
            <a:rect l="l" t="t" r="r" b="b"/>
            <a:pathLst>
              <a:path w="9630221" h="10107685" extrusionOk="0">
                <a:moveTo>
                  <a:pt x="9630221" y="0"/>
                </a:moveTo>
                <a:lnTo>
                  <a:pt x="0" y="0"/>
                </a:lnTo>
                <a:lnTo>
                  <a:pt x="0" y="10107685"/>
                </a:lnTo>
                <a:lnTo>
                  <a:pt x="9630221" y="10107685"/>
                </a:lnTo>
                <a:lnTo>
                  <a:pt x="9630221" y="0"/>
                </a:lnTo>
                <a:close/>
              </a:path>
            </a:pathLst>
          </a:custGeom>
          <a:blipFill rotWithShape="1">
            <a:blip r:embed="rId3">
              <a:alphaModFix/>
            </a:blip>
            <a:stretch>
              <a:fillRect r="-4954"/>
            </a:stretch>
          </a:blipFill>
          <a:ln>
            <a:noFill/>
          </a:ln>
        </p:spPr>
      </p:sp>
      <p:sp>
        <p:nvSpPr>
          <p:cNvPr id="138" name="Google Shape;138;p14"/>
          <p:cNvSpPr txBox="1"/>
          <p:nvPr/>
        </p:nvSpPr>
        <p:spPr>
          <a:xfrm>
            <a:off x="730653" y="3825593"/>
            <a:ext cx="10005279" cy="2154436"/>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fa-IR" sz="3500" b="0" i="0" u="none" strike="noStrike" cap="none" dirty="0">
                <a:solidFill>
                  <a:srgbClr val="000000"/>
                </a:solidFill>
                <a:latin typeface="Arial"/>
                <a:ea typeface="Arial"/>
                <a:cs typeface="Arial"/>
                <a:sym typeface="Arial"/>
              </a:rPr>
              <a:t>. مقایسه بین نتایج شبیه‌سازی شده و نتایج پردازنده کوانتومی واقعی را می‌توان دید، جایی که مدل </a:t>
            </a:r>
            <a:r>
              <a:rPr lang="en-US" sz="3500" b="0" i="0" u="none" strike="noStrike" cap="none" dirty="0">
                <a:solidFill>
                  <a:srgbClr val="000000"/>
                </a:solidFill>
                <a:latin typeface="Arial"/>
                <a:ea typeface="Arial"/>
                <a:cs typeface="Arial"/>
                <a:sym typeface="Arial"/>
              </a:rPr>
              <a:t>QCNN </a:t>
            </a:r>
            <a:r>
              <a:rPr lang="fa-IR" sz="3500" b="0" i="0" u="none" strike="noStrike" cap="none" dirty="0">
                <a:solidFill>
                  <a:srgbClr val="000000"/>
                </a:solidFill>
                <a:latin typeface="Arial"/>
                <a:ea typeface="Arial"/>
                <a:cs typeface="Arial"/>
                <a:sym typeface="Arial"/>
              </a:rPr>
              <a:t>آنها در طول شبیه‌سازی به دقت آزمون 99٪ و فقط 63٪ دقت آزمون هنگام اجرا روی دستگاه‌های </a:t>
            </a:r>
            <a:r>
              <a:rPr lang="en-US" sz="3500" b="0" i="0" u="none" strike="noStrike" cap="none" dirty="0">
                <a:solidFill>
                  <a:srgbClr val="000000"/>
                </a:solidFill>
                <a:latin typeface="Arial"/>
                <a:ea typeface="Arial"/>
                <a:cs typeface="Arial"/>
                <a:sym typeface="Arial"/>
              </a:rPr>
              <a:t>IBM Quantum </a:t>
            </a:r>
            <a:r>
              <a:rPr lang="fa-IR" sz="3500" b="0" i="0" u="none" strike="noStrike" cap="none" dirty="0">
                <a:solidFill>
                  <a:srgbClr val="000000"/>
                </a:solidFill>
                <a:latin typeface="Arial"/>
                <a:ea typeface="Arial"/>
                <a:cs typeface="Arial"/>
                <a:sym typeface="Arial"/>
              </a:rPr>
              <a:t>از طریق ابر دست یافت</a:t>
            </a:r>
            <a:endParaRPr dirty="0"/>
          </a:p>
        </p:txBody>
      </p:sp>
    </p:spTree>
    <p:extLst>
      <p:ext uri="{BB962C8B-B14F-4D97-AF65-F5344CB8AC3E}">
        <p14:creationId xmlns:p14="http://schemas.microsoft.com/office/powerpoint/2010/main" val="1002010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3"/>
          <p:cNvSpPr/>
          <p:nvPr/>
        </p:nvSpPr>
        <p:spPr>
          <a:xfrm>
            <a:off x="12753317" y="4581933"/>
            <a:ext cx="2728351" cy="272834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4F7DCF"/>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2681502" y="3781845"/>
            <a:ext cx="13010361" cy="1301030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l="-33330" r="-33330"/>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txBox="1"/>
          <p:nvPr/>
        </p:nvSpPr>
        <p:spPr>
          <a:xfrm>
            <a:off x="1028700" y="912802"/>
            <a:ext cx="16315966"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1557FF"/>
                </a:solidFill>
                <a:latin typeface="Archivo Black"/>
                <a:ea typeface="Archivo Black"/>
                <a:cs typeface="Archivo Black"/>
                <a:sym typeface="Archivo Black"/>
              </a:rPr>
              <a:t>Welcome To </a:t>
            </a:r>
            <a:r>
              <a:rPr lang="en-US" sz="8000" dirty="0">
                <a:solidFill>
                  <a:srgbClr val="1557FF"/>
                </a:solidFill>
                <a:latin typeface="Archivo Black"/>
                <a:ea typeface="Archivo Black"/>
                <a:cs typeface="Archivo Black"/>
                <a:sym typeface="Archivo Black"/>
              </a:rPr>
              <a:t>Code</a:t>
            </a:r>
            <a:endParaRPr dirty="0"/>
          </a:p>
        </p:txBody>
      </p:sp>
      <p:sp>
        <p:nvSpPr>
          <p:cNvPr id="118" name="Google Shape;118;p13"/>
          <p:cNvSpPr txBox="1"/>
          <p:nvPr/>
        </p:nvSpPr>
        <p:spPr>
          <a:xfrm>
            <a:off x="3788856" y="2272765"/>
            <a:ext cx="9855426" cy="700192"/>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fa-IR" sz="3500" b="0" i="0" u="none" strike="noStrike" cap="none" dirty="0">
                <a:solidFill>
                  <a:srgbClr val="000000"/>
                </a:solidFill>
                <a:latin typeface="Arial"/>
                <a:ea typeface="Arial"/>
                <a:cs typeface="Arial"/>
                <a:sym typeface="Arial"/>
              </a:rPr>
              <a:t>کد های پیاده سازی شده را دریافت کنید</a:t>
            </a:r>
            <a:r>
              <a:rPr lang="en-US" sz="3500" b="0" i="0" u="none" strike="noStrike" cap="none" dirty="0">
                <a:solidFill>
                  <a:srgbClr val="000000"/>
                </a:solidFill>
                <a:latin typeface="Arial"/>
                <a:ea typeface="Arial"/>
                <a:cs typeface="Arial"/>
                <a:sym typeface="Arial"/>
              </a:rPr>
              <a:t> </a:t>
            </a:r>
            <a:endParaRPr dirty="0"/>
          </a:p>
        </p:txBody>
      </p:sp>
      <p:sp>
        <p:nvSpPr>
          <p:cNvPr id="119" name="Google Shape;119;p13"/>
          <p:cNvSpPr/>
          <p:nvPr/>
        </p:nvSpPr>
        <p:spPr>
          <a:xfrm>
            <a:off x="12905205" y="4743346"/>
            <a:ext cx="2405524" cy="240551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24901" r="-24901"/>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3"/>
          <p:cNvGrpSpPr/>
          <p:nvPr/>
        </p:nvGrpSpPr>
        <p:grpSpPr>
          <a:xfrm>
            <a:off x="2407101" y="7761098"/>
            <a:ext cx="1265638" cy="1265638"/>
            <a:chOff x="0" y="0"/>
            <a:chExt cx="1687517" cy="1687517"/>
          </a:xfrm>
        </p:grpSpPr>
        <p:grpSp>
          <p:nvGrpSpPr>
            <p:cNvPr id="121" name="Google Shape;121;p13"/>
            <p:cNvGrpSpPr/>
            <p:nvPr/>
          </p:nvGrpSpPr>
          <p:grpSpPr>
            <a:xfrm>
              <a:off x="0" y="0"/>
              <a:ext cx="1687517" cy="1687517"/>
              <a:chOff x="0" y="0"/>
              <a:chExt cx="812800" cy="812800"/>
            </a:xfrm>
          </p:grpSpPr>
          <p:sp>
            <p:nvSpPr>
              <p:cNvPr id="122" name="Google Shape;122;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4" name="Google Shape;124;p13"/>
            <p:cNvSpPr/>
            <p:nvPr/>
          </p:nvSpPr>
          <p:spPr>
            <a:xfrm>
              <a:off x="100734" y="100737"/>
              <a:ext cx="1486049" cy="148604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26773" r="-26772"/>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797473B0-CBAD-6E9D-AD5D-47A3FC44184A}"/>
              </a:ext>
            </a:extLst>
          </p:cNvPr>
          <p:cNvPicPr>
            <a:picLocks noChangeAspect="1"/>
          </p:cNvPicPr>
          <p:nvPr/>
        </p:nvPicPr>
        <p:blipFill>
          <a:blip r:embed="rId6"/>
          <a:stretch>
            <a:fillRect/>
          </a:stretch>
        </p:blipFill>
        <p:spPr>
          <a:xfrm>
            <a:off x="6035337" y="4581933"/>
            <a:ext cx="6022229" cy="6022229"/>
          </a:xfrm>
          <a:prstGeom prst="rect">
            <a:avLst/>
          </a:prstGeom>
        </p:spPr>
      </p:pic>
    </p:spTree>
    <p:extLst>
      <p:ext uri="{BB962C8B-B14F-4D97-AF65-F5344CB8AC3E}">
        <p14:creationId xmlns:p14="http://schemas.microsoft.com/office/powerpoint/2010/main" val="2323456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CDFFD8"/>
            </a:gs>
            <a:gs pos="100000">
              <a:srgbClr val="94B9FF"/>
            </a:gs>
          </a:gsLst>
          <a:lin ang="0" scaled="0"/>
        </a:gradFill>
        <a:effectLst/>
      </p:bgPr>
    </p:bg>
    <p:spTree>
      <p:nvGrpSpPr>
        <p:cNvPr id="1" name="Shape 173"/>
        <p:cNvGrpSpPr/>
        <p:nvPr/>
      </p:nvGrpSpPr>
      <p:grpSpPr>
        <a:xfrm>
          <a:off x="0" y="0"/>
          <a:ext cx="0" cy="0"/>
          <a:chOff x="0" y="0"/>
          <a:chExt cx="0" cy="0"/>
        </a:xfrm>
      </p:grpSpPr>
      <p:grpSp>
        <p:nvGrpSpPr>
          <p:cNvPr id="174" name="Google Shape;174;p16"/>
          <p:cNvGrpSpPr/>
          <p:nvPr/>
        </p:nvGrpSpPr>
        <p:grpSpPr>
          <a:xfrm>
            <a:off x="870313" y="567004"/>
            <a:ext cx="16645748" cy="9294084"/>
            <a:chOff x="0" y="0"/>
            <a:chExt cx="22194332" cy="12392113"/>
          </a:xfrm>
        </p:grpSpPr>
        <p:sp>
          <p:nvSpPr>
            <p:cNvPr id="175" name="Google Shape;175;p16"/>
            <p:cNvSpPr/>
            <p:nvPr/>
          </p:nvSpPr>
          <p:spPr>
            <a:xfrm>
              <a:off x="4028" y="12104970"/>
              <a:ext cx="22190303" cy="261743"/>
            </a:xfrm>
            <a:custGeom>
              <a:avLst/>
              <a:gdLst/>
              <a:ahLst/>
              <a:cxnLst/>
              <a:rect l="l" t="t" r="r" b="b"/>
              <a:pathLst>
                <a:path w="22190303" h="261743" extrusionOk="0">
                  <a:moveTo>
                    <a:pt x="0" y="0"/>
                  </a:moveTo>
                  <a:lnTo>
                    <a:pt x="22190303" y="0"/>
                  </a:lnTo>
                  <a:lnTo>
                    <a:pt x="22190303" y="261743"/>
                  </a:lnTo>
                  <a:lnTo>
                    <a:pt x="0" y="261743"/>
                  </a:lnTo>
                  <a:lnTo>
                    <a:pt x="0" y="0"/>
                  </a:lnTo>
                  <a:close/>
                </a:path>
              </a:pathLst>
            </a:custGeom>
            <a:blipFill rotWithShape="1">
              <a:blip r:embed="rId3">
                <a:alphaModFix/>
              </a:blip>
              <a:stretch>
                <a:fillRect r="-524" b="-5575360"/>
              </a:stretch>
            </a:blipFill>
            <a:ln>
              <a:noFill/>
            </a:ln>
          </p:spPr>
        </p:sp>
        <p:sp>
          <p:nvSpPr>
            <p:cNvPr id="176" name="Google Shape;176;p16"/>
            <p:cNvSpPr/>
            <p:nvPr/>
          </p:nvSpPr>
          <p:spPr>
            <a:xfrm>
              <a:off x="0" y="77552"/>
              <a:ext cx="340312" cy="12301860"/>
            </a:xfrm>
            <a:custGeom>
              <a:avLst/>
              <a:gdLst/>
              <a:ahLst/>
              <a:cxnLst/>
              <a:rect l="l" t="t" r="r" b="b"/>
              <a:pathLst>
                <a:path w="340312" h="12301860" extrusionOk="0">
                  <a:moveTo>
                    <a:pt x="0" y="0"/>
                  </a:moveTo>
                  <a:lnTo>
                    <a:pt x="340312" y="0"/>
                  </a:lnTo>
                  <a:lnTo>
                    <a:pt x="340312" y="12301861"/>
                  </a:lnTo>
                  <a:lnTo>
                    <a:pt x="0" y="12301861"/>
                  </a:lnTo>
                  <a:lnTo>
                    <a:pt x="0" y="0"/>
                  </a:lnTo>
                  <a:close/>
                </a:path>
              </a:pathLst>
            </a:custGeom>
            <a:blipFill rotWithShape="1">
              <a:blip r:embed="rId4">
                <a:alphaModFix/>
              </a:blip>
              <a:stretch>
                <a:fillRect r="-5322991"/>
              </a:stretch>
            </a:blipFill>
            <a:ln>
              <a:noFill/>
            </a:ln>
          </p:spPr>
        </p:sp>
        <p:sp>
          <p:nvSpPr>
            <p:cNvPr id="177" name="Google Shape;177;p16"/>
            <p:cNvSpPr/>
            <p:nvPr/>
          </p:nvSpPr>
          <p:spPr>
            <a:xfrm>
              <a:off x="4028" y="0"/>
              <a:ext cx="22190303" cy="261743"/>
            </a:xfrm>
            <a:custGeom>
              <a:avLst/>
              <a:gdLst/>
              <a:ahLst/>
              <a:cxnLst/>
              <a:rect l="l" t="t" r="r" b="b"/>
              <a:pathLst>
                <a:path w="22190303" h="261743" extrusionOk="0">
                  <a:moveTo>
                    <a:pt x="0" y="0"/>
                  </a:moveTo>
                  <a:lnTo>
                    <a:pt x="22190303" y="0"/>
                  </a:lnTo>
                  <a:lnTo>
                    <a:pt x="22190303" y="261743"/>
                  </a:lnTo>
                  <a:lnTo>
                    <a:pt x="0" y="261743"/>
                  </a:lnTo>
                  <a:lnTo>
                    <a:pt x="0" y="0"/>
                  </a:lnTo>
                  <a:close/>
                </a:path>
              </a:pathLst>
            </a:custGeom>
            <a:blipFill rotWithShape="1">
              <a:blip r:embed="rId4">
                <a:alphaModFix/>
              </a:blip>
              <a:stretch>
                <a:fillRect r="-524" b="-5575360"/>
              </a:stretch>
            </a:blipFill>
            <a:ln>
              <a:noFill/>
            </a:ln>
          </p:spPr>
        </p:sp>
        <p:sp>
          <p:nvSpPr>
            <p:cNvPr id="178" name="Google Shape;178;p16"/>
            <p:cNvSpPr/>
            <p:nvPr/>
          </p:nvSpPr>
          <p:spPr>
            <a:xfrm rot="5400000">
              <a:off x="15859452" y="6057233"/>
              <a:ext cx="12379413" cy="290346"/>
            </a:xfrm>
            <a:custGeom>
              <a:avLst/>
              <a:gdLst/>
              <a:ahLst/>
              <a:cxnLst/>
              <a:rect l="l" t="t" r="r" b="b"/>
              <a:pathLst>
                <a:path w="12379413" h="290346" extrusionOk="0">
                  <a:moveTo>
                    <a:pt x="0" y="0"/>
                  </a:moveTo>
                  <a:lnTo>
                    <a:pt x="12379412" y="0"/>
                  </a:lnTo>
                  <a:lnTo>
                    <a:pt x="12379412" y="290346"/>
                  </a:lnTo>
                  <a:lnTo>
                    <a:pt x="0" y="290346"/>
                  </a:lnTo>
                  <a:lnTo>
                    <a:pt x="0" y="0"/>
                  </a:lnTo>
                  <a:close/>
                </a:path>
              </a:pathLst>
            </a:custGeom>
            <a:blipFill rotWithShape="1">
              <a:blip r:embed="rId5">
                <a:alphaModFix/>
              </a:blip>
              <a:stretch>
                <a:fillRect r="-524" b="-2755511"/>
              </a:stretch>
            </a:blipFill>
            <a:ln>
              <a:noFill/>
            </a:ln>
          </p:spPr>
        </p:sp>
      </p:grpSp>
      <p:sp>
        <p:nvSpPr>
          <p:cNvPr id="179" name="Google Shape;179;p16"/>
          <p:cNvSpPr/>
          <p:nvPr/>
        </p:nvSpPr>
        <p:spPr>
          <a:xfrm>
            <a:off x="9144000" y="567004"/>
            <a:ext cx="6206804" cy="6206778"/>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l="-78578" t="-29533" r="-25045"/>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txBox="1"/>
          <p:nvPr/>
        </p:nvSpPr>
        <p:spPr>
          <a:xfrm>
            <a:off x="1445736" y="1241908"/>
            <a:ext cx="7378075"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1557FF"/>
                </a:solidFill>
                <a:latin typeface="Archivo Black"/>
                <a:ea typeface="Archivo Black"/>
                <a:cs typeface="Archivo Black"/>
                <a:sym typeface="Archivo Black"/>
              </a:rPr>
              <a:t>About Us</a:t>
            </a:r>
            <a:endParaRPr dirty="0"/>
          </a:p>
        </p:txBody>
      </p:sp>
      <p:grpSp>
        <p:nvGrpSpPr>
          <p:cNvPr id="181" name="Google Shape;181;p16"/>
          <p:cNvGrpSpPr/>
          <p:nvPr/>
        </p:nvGrpSpPr>
        <p:grpSpPr>
          <a:xfrm>
            <a:off x="14829141" y="1642889"/>
            <a:ext cx="1722163" cy="1722163"/>
            <a:chOff x="0" y="0"/>
            <a:chExt cx="812800" cy="812800"/>
          </a:xfrm>
        </p:grpSpPr>
        <p:sp>
          <p:nvSpPr>
            <p:cNvPr id="182" name="Google Shape;182;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4" name="Google Shape;184;p16"/>
          <p:cNvSpPr/>
          <p:nvPr/>
        </p:nvSpPr>
        <p:spPr>
          <a:xfrm>
            <a:off x="7150034" y="5866181"/>
            <a:ext cx="2260569" cy="226056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l="-26773" r="-26772"/>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7353270" y="1464960"/>
            <a:ext cx="9586596" cy="9586596"/>
          </a:xfrm>
          <a:custGeom>
            <a:avLst/>
            <a:gdLst/>
            <a:ahLst/>
            <a:cxnLst/>
            <a:rect l="l" t="t" r="r" b="b"/>
            <a:pathLst>
              <a:path w="9586596" h="9586596" extrusionOk="0">
                <a:moveTo>
                  <a:pt x="0" y="0"/>
                </a:moveTo>
                <a:lnTo>
                  <a:pt x="9586596" y="0"/>
                </a:lnTo>
                <a:lnTo>
                  <a:pt x="9586596" y="9586597"/>
                </a:lnTo>
                <a:lnTo>
                  <a:pt x="0" y="9586597"/>
                </a:lnTo>
                <a:lnTo>
                  <a:pt x="0" y="0"/>
                </a:lnTo>
                <a:close/>
              </a:path>
            </a:pathLst>
          </a:custGeom>
          <a:blipFill rotWithShape="1">
            <a:blip r:embed="rId8">
              <a:alphaModFix/>
            </a:blip>
            <a:stretch>
              <a:fillRect/>
            </a:stretch>
          </a:blipFill>
          <a:ln>
            <a:noFill/>
          </a:ln>
        </p:spPr>
      </p:sp>
      <p:sp>
        <p:nvSpPr>
          <p:cNvPr id="186" name="Google Shape;186;p16"/>
          <p:cNvSpPr txBox="1"/>
          <p:nvPr/>
        </p:nvSpPr>
        <p:spPr>
          <a:xfrm>
            <a:off x="1386237" y="4010941"/>
            <a:ext cx="10399164" cy="196977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dirty="0"/>
              <a:t>I am Alireza Karavi</a:t>
            </a:r>
          </a:p>
          <a:p>
            <a:pPr marL="0" marR="0" lvl="0" indent="0" algn="l" rtl="0">
              <a:lnSpc>
                <a:spcPct val="100000"/>
              </a:lnSpc>
              <a:spcBef>
                <a:spcPts val="0"/>
              </a:spcBef>
              <a:spcAft>
                <a:spcPts val="0"/>
              </a:spcAft>
              <a:buNone/>
            </a:pPr>
            <a:r>
              <a:rPr lang="en-US" sz="3200" dirty="0"/>
              <a:t>birthday: 1981/9/15</a:t>
            </a:r>
          </a:p>
          <a:p>
            <a:pPr marL="0" marR="0" lvl="0" indent="0" algn="l" rtl="0">
              <a:lnSpc>
                <a:spcPct val="100000"/>
              </a:lnSpc>
              <a:spcBef>
                <a:spcPts val="0"/>
              </a:spcBef>
              <a:spcAft>
                <a:spcPts val="0"/>
              </a:spcAft>
              <a:buNone/>
            </a:pPr>
            <a:r>
              <a:rPr lang="en-US" sz="3200" dirty="0"/>
              <a:t>Programmer, Web &amp; C# &amp; AI</a:t>
            </a:r>
          </a:p>
          <a:p>
            <a:pPr marL="0" marR="0" lvl="0" indent="0" algn="l" rtl="0">
              <a:lnSpc>
                <a:spcPct val="100000"/>
              </a:lnSpc>
              <a:spcBef>
                <a:spcPts val="0"/>
              </a:spcBef>
              <a:spcAft>
                <a:spcPts val="0"/>
              </a:spcAft>
              <a:buNone/>
            </a:pPr>
            <a:r>
              <a:rPr lang="en-US" sz="2800" dirty="0"/>
              <a:t>Web developer , support skills , hardware skills</a:t>
            </a:r>
          </a:p>
        </p:txBody>
      </p:sp>
      <p:pic>
        <p:nvPicPr>
          <p:cNvPr id="3" name="Picture 2">
            <a:extLst>
              <a:ext uri="{FF2B5EF4-FFF2-40B4-BE49-F238E27FC236}">
                <a16:creationId xmlns:a16="http://schemas.microsoft.com/office/drawing/2014/main" id="{CF2D8D23-349A-62AE-B6A3-4E44BD6154D2}"/>
              </a:ext>
            </a:extLst>
          </p:cNvPr>
          <p:cNvPicPr>
            <a:picLocks noChangeAspect="1"/>
          </p:cNvPicPr>
          <p:nvPr/>
        </p:nvPicPr>
        <p:blipFill>
          <a:blip r:embed="rId9"/>
          <a:stretch>
            <a:fillRect/>
          </a:stretch>
        </p:blipFill>
        <p:spPr>
          <a:xfrm>
            <a:off x="2622507" y="6238390"/>
            <a:ext cx="3233803" cy="323380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CDFFD8"/>
            </a:gs>
            <a:gs pos="100000">
              <a:srgbClr val="94B9FF"/>
            </a:gs>
          </a:gsLst>
          <a:lin ang="0" scaled="0"/>
        </a:gradFill>
        <a:effectLst/>
      </p:bgPr>
    </p:bg>
    <p:spTree>
      <p:nvGrpSpPr>
        <p:cNvPr id="1" name="Shape 408"/>
        <p:cNvGrpSpPr/>
        <p:nvPr/>
      </p:nvGrpSpPr>
      <p:grpSpPr>
        <a:xfrm>
          <a:off x="0" y="0"/>
          <a:ext cx="0" cy="0"/>
          <a:chOff x="0" y="0"/>
          <a:chExt cx="0" cy="0"/>
        </a:xfrm>
      </p:grpSpPr>
      <p:sp>
        <p:nvSpPr>
          <p:cNvPr id="409" name="Google Shape;409;p27"/>
          <p:cNvSpPr/>
          <p:nvPr/>
        </p:nvSpPr>
        <p:spPr>
          <a:xfrm>
            <a:off x="9895096" y="-42975"/>
            <a:ext cx="8392904" cy="12020774"/>
          </a:xfrm>
          <a:custGeom>
            <a:avLst/>
            <a:gdLst/>
            <a:ahLst/>
            <a:cxnLst/>
            <a:rect l="l" t="t" r="r" b="b"/>
            <a:pathLst>
              <a:path w="4433570" h="6350000" extrusionOk="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blipFill rotWithShape="1">
            <a:blip r:embed="rId3">
              <a:alphaModFix/>
            </a:blip>
            <a:stretch>
              <a:fillRect l="-21608" r="-2160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10485599" y="1442594"/>
            <a:ext cx="2318435" cy="2318426"/>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78578" t="-29533" r="-25045"/>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txBox="1"/>
          <p:nvPr/>
        </p:nvSpPr>
        <p:spPr>
          <a:xfrm>
            <a:off x="1371402" y="2011257"/>
            <a:ext cx="6208251" cy="11620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1557FF"/>
                </a:solidFill>
                <a:latin typeface="Archivo Black"/>
                <a:ea typeface="Archivo Black"/>
                <a:cs typeface="Archivo Black"/>
                <a:sym typeface="Archivo Black"/>
              </a:rPr>
              <a:t>Contact Us</a:t>
            </a:r>
            <a:endParaRPr/>
          </a:p>
        </p:txBody>
      </p:sp>
      <p:sp>
        <p:nvSpPr>
          <p:cNvPr id="413" name="Google Shape;413;p27"/>
          <p:cNvSpPr txBox="1"/>
          <p:nvPr/>
        </p:nvSpPr>
        <p:spPr>
          <a:xfrm>
            <a:off x="1964653" y="3704001"/>
            <a:ext cx="4892954"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u="none" dirty="0">
                <a:solidFill>
                  <a:srgbClr val="000000"/>
                </a:solidFill>
                <a:latin typeface="Arial"/>
                <a:ea typeface="Arial"/>
                <a:cs typeface="Arial"/>
                <a:sym typeface="Arial"/>
              </a:rPr>
              <a:t>0097150404324</a:t>
            </a:r>
            <a:endParaRPr dirty="0"/>
          </a:p>
        </p:txBody>
      </p:sp>
      <p:sp>
        <p:nvSpPr>
          <p:cNvPr id="414" name="Google Shape;414;p27"/>
          <p:cNvSpPr txBox="1"/>
          <p:nvPr/>
        </p:nvSpPr>
        <p:spPr>
          <a:xfrm>
            <a:off x="1956034" y="4317992"/>
            <a:ext cx="4892954"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u="none" dirty="0">
                <a:solidFill>
                  <a:srgbClr val="000000"/>
                </a:solidFill>
                <a:latin typeface="Arial"/>
                <a:ea typeface="Arial"/>
                <a:cs typeface="Arial"/>
                <a:sym typeface="Arial"/>
              </a:rPr>
              <a:t>karavi@ntk.ir</a:t>
            </a:r>
            <a:endParaRPr dirty="0"/>
          </a:p>
        </p:txBody>
      </p:sp>
      <p:sp>
        <p:nvSpPr>
          <p:cNvPr id="415" name="Google Shape;415;p27"/>
          <p:cNvSpPr txBox="1"/>
          <p:nvPr/>
        </p:nvSpPr>
        <p:spPr>
          <a:xfrm>
            <a:off x="1956034" y="4958834"/>
            <a:ext cx="4892954"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dirty="0">
                <a:hlinkClick r:id="rId5"/>
              </a:rPr>
              <a:t>alikaravi.com</a:t>
            </a:r>
            <a:endParaRPr lang="en-US" sz="2400" dirty="0"/>
          </a:p>
        </p:txBody>
      </p:sp>
      <p:sp>
        <p:nvSpPr>
          <p:cNvPr id="418" name="Google Shape;418;p27"/>
          <p:cNvSpPr/>
          <p:nvPr/>
        </p:nvSpPr>
        <p:spPr>
          <a:xfrm>
            <a:off x="1299911" y="3770676"/>
            <a:ext cx="263367" cy="263367"/>
          </a:xfrm>
          <a:custGeom>
            <a:avLst/>
            <a:gdLst/>
            <a:ahLst/>
            <a:cxnLst/>
            <a:rect l="l" t="t" r="r" b="b"/>
            <a:pathLst>
              <a:path w="263367" h="263367" extrusionOk="0">
                <a:moveTo>
                  <a:pt x="0" y="0"/>
                </a:moveTo>
                <a:lnTo>
                  <a:pt x="263367" y="0"/>
                </a:lnTo>
                <a:lnTo>
                  <a:pt x="263367" y="263367"/>
                </a:lnTo>
                <a:lnTo>
                  <a:pt x="0" y="263367"/>
                </a:lnTo>
                <a:lnTo>
                  <a:pt x="0" y="0"/>
                </a:lnTo>
                <a:close/>
              </a:path>
            </a:pathLst>
          </a:custGeom>
          <a:blipFill rotWithShape="1">
            <a:blip r:embed="rId6">
              <a:alphaModFix/>
            </a:blip>
            <a:stretch>
              <a:fillRect/>
            </a:stretch>
          </a:blipFill>
          <a:ln>
            <a:noFill/>
          </a:ln>
        </p:spPr>
      </p:sp>
      <p:sp>
        <p:nvSpPr>
          <p:cNvPr id="419" name="Google Shape;419;p27"/>
          <p:cNvSpPr/>
          <p:nvPr/>
        </p:nvSpPr>
        <p:spPr>
          <a:xfrm>
            <a:off x="1299911" y="4446103"/>
            <a:ext cx="246129" cy="169214"/>
          </a:xfrm>
          <a:custGeom>
            <a:avLst/>
            <a:gdLst/>
            <a:ahLst/>
            <a:cxnLst/>
            <a:rect l="l" t="t" r="r" b="b"/>
            <a:pathLst>
              <a:path w="246129" h="169214" extrusionOk="0">
                <a:moveTo>
                  <a:pt x="0" y="0"/>
                </a:moveTo>
                <a:lnTo>
                  <a:pt x="246129" y="0"/>
                </a:lnTo>
                <a:lnTo>
                  <a:pt x="246129" y="169214"/>
                </a:lnTo>
                <a:lnTo>
                  <a:pt x="0" y="169214"/>
                </a:lnTo>
                <a:lnTo>
                  <a:pt x="0" y="0"/>
                </a:lnTo>
                <a:close/>
              </a:path>
            </a:pathLst>
          </a:custGeom>
          <a:blipFill rotWithShape="1">
            <a:blip r:embed="rId7">
              <a:alphaModFix/>
            </a:blip>
            <a:stretch>
              <a:fillRect/>
            </a:stretch>
          </a:blipFill>
          <a:ln>
            <a:noFill/>
          </a:ln>
        </p:spPr>
      </p:sp>
      <p:sp>
        <p:nvSpPr>
          <p:cNvPr id="420" name="Google Shape;420;p27"/>
          <p:cNvSpPr/>
          <p:nvPr/>
        </p:nvSpPr>
        <p:spPr>
          <a:xfrm>
            <a:off x="1286457" y="5055131"/>
            <a:ext cx="273035" cy="273035"/>
          </a:xfrm>
          <a:custGeom>
            <a:avLst/>
            <a:gdLst/>
            <a:ahLst/>
            <a:cxnLst/>
            <a:rect l="l" t="t" r="r" b="b"/>
            <a:pathLst>
              <a:path w="273035" h="273035" extrusionOk="0">
                <a:moveTo>
                  <a:pt x="0" y="0"/>
                </a:moveTo>
                <a:lnTo>
                  <a:pt x="273035" y="0"/>
                </a:lnTo>
                <a:lnTo>
                  <a:pt x="273035" y="273036"/>
                </a:lnTo>
                <a:lnTo>
                  <a:pt x="0" y="273036"/>
                </a:lnTo>
                <a:lnTo>
                  <a:pt x="0" y="0"/>
                </a:lnTo>
                <a:close/>
              </a:path>
            </a:pathLst>
          </a:custGeom>
          <a:blipFill rotWithShape="1">
            <a:blip r:embed="rId8">
              <a:alphaModFix/>
            </a:blip>
            <a:stretch>
              <a:fillRect/>
            </a:stretch>
          </a:blipFill>
          <a:ln>
            <a:noFill/>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CDFFD8"/>
            </a:gs>
            <a:gs pos="100000">
              <a:srgbClr val="94B9FF"/>
            </a:gs>
          </a:gsLst>
          <a:lin ang="5400000" scaled="0"/>
        </a:gradFill>
        <a:effectLst/>
      </p:bgPr>
    </p:bg>
    <p:spTree>
      <p:nvGrpSpPr>
        <p:cNvPr id="1" name="Shape 425"/>
        <p:cNvGrpSpPr/>
        <p:nvPr/>
      </p:nvGrpSpPr>
      <p:grpSpPr>
        <a:xfrm>
          <a:off x="0" y="0"/>
          <a:ext cx="0" cy="0"/>
          <a:chOff x="0" y="0"/>
          <a:chExt cx="0" cy="0"/>
        </a:xfrm>
      </p:grpSpPr>
      <p:sp>
        <p:nvSpPr>
          <p:cNvPr id="2" name="Google Shape;314;p22">
            <a:extLst>
              <a:ext uri="{FF2B5EF4-FFF2-40B4-BE49-F238E27FC236}">
                <a16:creationId xmlns:a16="http://schemas.microsoft.com/office/drawing/2014/main" id="{8F40FEF8-FECD-FCFB-1DEB-6B66E78412DF}"/>
              </a:ext>
            </a:extLst>
          </p:cNvPr>
          <p:cNvSpPr/>
          <p:nvPr/>
        </p:nvSpPr>
        <p:spPr>
          <a:xfrm>
            <a:off x="11398335" y="2936383"/>
            <a:ext cx="6237326" cy="7350617"/>
          </a:xfrm>
          <a:custGeom>
            <a:avLst/>
            <a:gdLst/>
            <a:ahLst/>
            <a:cxnLst/>
            <a:rect l="l" t="t" r="r" b="b"/>
            <a:pathLst>
              <a:path w="7265255" h="7970998" extrusionOk="0">
                <a:moveTo>
                  <a:pt x="0" y="0"/>
                </a:moveTo>
                <a:lnTo>
                  <a:pt x="7265255" y="0"/>
                </a:lnTo>
                <a:lnTo>
                  <a:pt x="7265255" y="7970998"/>
                </a:lnTo>
                <a:lnTo>
                  <a:pt x="0" y="7970998"/>
                </a:lnTo>
                <a:lnTo>
                  <a:pt x="0" y="0"/>
                </a:lnTo>
                <a:close/>
              </a:path>
            </a:pathLst>
          </a:custGeom>
          <a:blipFill rotWithShape="1">
            <a:blip r:embed="rId3">
              <a:alphaModFix/>
            </a:blip>
            <a:stretch>
              <a:fillRect l="-116350" t="-57505" r="-43012"/>
            </a:stretch>
          </a:blipFill>
          <a:ln>
            <a:noFill/>
          </a:ln>
        </p:spPr>
      </p:sp>
      <p:grpSp>
        <p:nvGrpSpPr>
          <p:cNvPr id="426" name="Google Shape;426;p28"/>
          <p:cNvGrpSpPr/>
          <p:nvPr/>
        </p:nvGrpSpPr>
        <p:grpSpPr>
          <a:xfrm>
            <a:off x="870313" y="567004"/>
            <a:ext cx="16645748" cy="9294084"/>
            <a:chOff x="0" y="0"/>
            <a:chExt cx="22194332" cy="12392113"/>
          </a:xfrm>
        </p:grpSpPr>
        <p:sp>
          <p:nvSpPr>
            <p:cNvPr id="427" name="Google Shape;427;p28"/>
            <p:cNvSpPr/>
            <p:nvPr/>
          </p:nvSpPr>
          <p:spPr>
            <a:xfrm>
              <a:off x="4028" y="12104970"/>
              <a:ext cx="22190303" cy="261743"/>
            </a:xfrm>
            <a:custGeom>
              <a:avLst/>
              <a:gdLst/>
              <a:ahLst/>
              <a:cxnLst/>
              <a:rect l="l" t="t" r="r" b="b"/>
              <a:pathLst>
                <a:path w="22190303" h="261743" extrusionOk="0">
                  <a:moveTo>
                    <a:pt x="0" y="0"/>
                  </a:moveTo>
                  <a:lnTo>
                    <a:pt x="22190303" y="0"/>
                  </a:lnTo>
                  <a:lnTo>
                    <a:pt x="22190303" y="261743"/>
                  </a:lnTo>
                  <a:lnTo>
                    <a:pt x="0" y="261743"/>
                  </a:lnTo>
                  <a:lnTo>
                    <a:pt x="0" y="0"/>
                  </a:lnTo>
                  <a:close/>
                </a:path>
              </a:pathLst>
            </a:custGeom>
            <a:blipFill rotWithShape="1">
              <a:blip r:embed="rId4">
                <a:alphaModFix/>
              </a:blip>
              <a:stretch>
                <a:fillRect r="-524" b="-5575360"/>
              </a:stretch>
            </a:blipFill>
            <a:ln>
              <a:noFill/>
            </a:ln>
          </p:spPr>
        </p:sp>
        <p:sp>
          <p:nvSpPr>
            <p:cNvPr id="428" name="Google Shape;428;p28"/>
            <p:cNvSpPr/>
            <p:nvPr/>
          </p:nvSpPr>
          <p:spPr>
            <a:xfrm>
              <a:off x="0" y="77552"/>
              <a:ext cx="340312" cy="12301860"/>
            </a:xfrm>
            <a:custGeom>
              <a:avLst/>
              <a:gdLst/>
              <a:ahLst/>
              <a:cxnLst/>
              <a:rect l="l" t="t" r="r" b="b"/>
              <a:pathLst>
                <a:path w="340312" h="12301860" extrusionOk="0">
                  <a:moveTo>
                    <a:pt x="0" y="0"/>
                  </a:moveTo>
                  <a:lnTo>
                    <a:pt x="340312" y="0"/>
                  </a:lnTo>
                  <a:lnTo>
                    <a:pt x="340312" y="12301861"/>
                  </a:lnTo>
                  <a:lnTo>
                    <a:pt x="0" y="12301861"/>
                  </a:lnTo>
                  <a:lnTo>
                    <a:pt x="0" y="0"/>
                  </a:lnTo>
                  <a:close/>
                </a:path>
              </a:pathLst>
            </a:custGeom>
            <a:blipFill rotWithShape="1">
              <a:blip r:embed="rId5">
                <a:alphaModFix/>
              </a:blip>
              <a:stretch>
                <a:fillRect r="-5322991"/>
              </a:stretch>
            </a:blipFill>
            <a:ln>
              <a:noFill/>
            </a:ln>
          </p:spPr>
        </p:sp>
        <p:sp>
          <p:nvSpPr>
            <p:cNvPr id="429" name="Google Shape;429;p28"/>
            <p:cNvSpPr/>
            <p:nvPr/>
          </p:nvSpPr>
          <p:spPr>
            <a:xfrm>
              <a:off x="4028" y="0"/>
              <a:ext cx="22190303" cy="261743"/>
            </a:xfrm>
            <a:custGeom>
              <a:avLst/>
              <a:gdLst/>
              <a:ahLst/>
              <a:cxnLst/>
              <a:rect l="l" t="t" r="r" b="b"/>
              <a:pathLst>
                <a:path w="22190303" h="261743" extrusionOk="0">
                  <a:moveTo>
                    <a:pt x="0" y="0"/>
                  </a:moveTo>
                  <a:lnTo>
                    <a:pt x="22190303" y="0"/>
                  </a:lnTo>
                  <a:lnTo>
                    <a:pt x="22190303" y="261743"/>
                  </a:lnTo>
                  <a:lnTo>
                    <a:pt x="0" y="261743"/>
                  </a:lnTo>
                  <a:lnTo>
                    <a:pt x="0" y="0"/>
                  </a:lnTo>
                  <a:close/>
                </a:path>
              </a:pathLst>
            </a:custGeom>
            <a:blipFill rotWithShape="1">
              <a:blip r:embed="rId5">
                <a:alphaModFix/>
              </a:blip>
              <a:stretch>
                <a:fillRect r="-524" b="-5575360"/>
              </a:stretch>
            </a:blipFill>
            <a:ln>
              <a:noFill/>
            </a:ln>
          </p:spPr>
        </p:sp>
        <p:sp>
          <p:nvSpPr>
            <p:cNvPr id="430" name="Google Shape;430;p28"/>
            <p:cNvSpPr/>
            <p:nvPr/>
          </p:nvSpPr>
          <p:spPr>
            <a:xfrm rot="5400000">
              <a:off x="15859452" y="6057233"/>
              <a:ext cx="12379413" cy="290346"/>
            </a:xfrm>
            <a:custGeom>
              <a:avLst/>
              <a:gdLst/>
              <a:ahLst/>
              <a:cxnLst/>
              <a:rect l="l" t="t" r="r" b="b"/>
              <a:pathLst>
                <a:path w="12379413" h="290346" extrusionOk="0">
                  <a:moveTo>
                    <a:pt x="0" y="0"/>
                  </a:moveTo>
                  <a:lnTo>
                    <a:pt x="12379412" y="0"/>
                  </a:lnTo>
                  <a:lnTo>
                    <a:pt x="12379412" y="290346"/>
                  </a:lnTo>
                  <a:lnTo>
                    <a:pt x="0" y="290346"/>
                  </a:lnTo>
                  <a:lnTo>
                    <a:pt x="0" y="0"/>
                  </a:lnTo>
                  <a:close/>
                </a:path>
              </a:pathLst>
            </a:custGeom>
            <a:blipFill rotWithShape="1">
              <a:blip r:embed="rId6">
                <a:alphaModFix/>
              </a:blip>
              <a:stretch>
                <a:fillRect r="-524" b="-2755511"/>
              </a:stretch>
            </a:blipFill>
            <a:ln>
              <a:noFill/>
            </a:ln>
          </p:spPr>
        </p:sp>
      </p:grpSp>
      <p:sp>
        <p:nvSpPr>
          <p:cNvPr id="431" name="Google Shape;431;p28"/>
          <p:cNvSpPr/>
          <p:nvPr/>
        </p:nvSpPr>
        <p:spPr>
          <a:xfrm rot="2406556">
            <a:off x="2592045" y="339944"/>
            <a:ext cx="2851399" cy="2851388"/>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l="-78578" t="-29533" r="-25045"/>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txBox="1"/>
          <p:nvPr/>
        </p:nvSpPr>
        <p:spPr>
          <a:xfrm>
            <a:off x="3729073" y="3765012"/>
            <a:ext cx="10829854" cy="137664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a:solidFill>
                  <a:srgbClr val="1557FF"/>
                </a:solidFill>
                <a:latin typeface="Archivo Black"/>
                <a:ea typeface="Archivo Black"/>
                <a:cs typeface="Archivo Black"/>
                <a:sym typeface="Archivo Black"/>
              </a:rPr>
              <a:t>Thank you!</a:t>
            </a:r>
            <a:endParaRPr/>
          </a:p>
        </p:txBody>
      </p:sp>
      <p:sp>
        <p:nvSpPr>
          <p:cNvPr id="433" name="Google Shape;433;p28"/>
          <p:cNvSpPr txBox="1"/>
          <p:nvPr/>
        </p:nvSpPr>
        <p:spPr>
          <a:xfrm>
            <a:off x="5703743" y="5545888"/>
            <a:ext cx="6880500" cy="53860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500" dirty="0">
                <a:solidFill>
                  <a:srgbClr val="000000"/>
                </a:solidFill>
                <a:latin typeface="Arial"/>
                <a:ea typeface="Arial"/>
                <a:cs typeface="Arial"/>
                <a:sym typeface="Arial"/>
              </a:rPr>
              <a:t>Knowledge is power.</a:t>
            </a:r>
            <a:endParaRPr dirty="0"/>
          </a:p>
        </p:txBody>
      </p:sp>
      <p:sp>
        <p:nvSpPr>
          <p:cNvPr id="434" name="Google Shape;434;p28"/>
          <p:cNvSpPr/>
          <p:nvPr/>
        </p:nvSpPr>
        <p:spPr>
          <a:xfrm rot="-6155915">
            <a:off x="13130372" y="2462487"/>
            <a:ext cx="1302216" cy="130221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8">
              <a:alphaModFix/>
            </a:blip>
            <a:stretch>
              <a:fillRect l="-24901" r="-24901"/>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8666431" y="7478806"/>
            <a:ext cx="1428346" cy="142834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9">
              <a:alphaModFix/>
            </a:blip>
            <a:stretch>
              <a:fillRect l="-26773" r="-26772"/>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CDFFD8"/>
            </a:gs>
            <a:gs pos="100000">
              <a:srgbClr val="94B9FF"/>
            </a:gs>
          </a:gsLst>
          <a:path path="circle">
            <a:fillToRect l="50000" t="50000" r="50000" b="50000"/>
          </a:path>
          <a:tileRect/>
        </a:gradFill>
        <a:effectLst/>
      </p:bgPr>
    </p:bg>
    <p:spTree>
      <p:nvGrpSpPr>
        <p:cNvPr id="1" name="Shape 71"/>
        <p:cNvGrpSpPr/>
        <p:nvPr/>
      </p:nvGrpSpPr>
      <p:grpSpPr>
        <a:xfrm>
          <a:off x="0" y="0"/>
          <a:ext cx="0" cy="0"/>
          <a:chOff x="0" y="0"/>
          <a:chExt cx="0" cy="0"/>
        </a:xfrm>
      </p:grpSpPr>
      <p:grpSp>
        <p:nvGrpSpPr>
          <p:cNvPr id="72" name="Google Shape;72;p11"/>
          <p:cNvGrpSpPr/>
          <p:nvPr/>
        </p:nvGrpSpPr>
        <p:grpSpPr>
          <a:xfrm>
            <a:off x="9640389" y="5428943"/>
            <a:ext cx="5568311" cy="1733010"/>
            <a:chOff x="0" y="0"/>
            <a:chExt cx="4408200" cy="2310680"/>
          </a:xfrm>
        </p:grpSpPr>
        <p:sp>
          <p:nvSpPr>
            <p:cNvPr id="73" name="Google Shape;73;p11"/>
            <p:cNvSpPr txBox="1"/>
            <p:nvPr/>
          </p:nvSpPr>
          <p:spPr>
            <a:xfrm>
              <a:off x="0" y="0"/>
              <a:ext cx="4408097" cy="787908"/>
            </a:xfrm>
            <a:prstGeom prst="rect">
              <a:avLst/>
            </a:prstGeom>
            <a:noFill/>
            <a:ln>
              <a:noFill/>
            </a:ln>
          </p:spPr>
          <p:txBody>
            <a:bodyPr spcFirstLastPara="1" wrap="square" lIns="0" tIns="0" rIns="0" bIns="0" anchor="t" anchorCtr="0">
              <a:spAutoFit/>
            </a:bodyPr>
            <a:lstStyle/>
            <a:p>
              <a:pPr algn="r">
                <a:lnSpc>
                  <a:spcPct val="120000"/>
                </a:lnSpc>
              </a:pPr>
              <a:r>
                <a:rPr lang="fa-IR" sz="3200" b="1" dirty="0">
                  <a:latin typeface="Montserrat"/>
                  <a:cs typeface="Mj_Typographer Bold" panose="00000400000000000000" pitchFamily="2" charset="-78"/>
                </a:rPr>
                <a:t>برهم‌نهی</a:t>
              </a:r>
            </a:p>
          </p:txBody>
        </p:sp>
        <p:sp>
          <p:nvSpPr>
            <p:cNvPr id="74" name="Google Shape;74;p11"/>
            <p:cNvSpPr txBox="1"/>
            <p:nvPr/>
          </p:nvSpPr>
          <p:spPr>
            <a:xfrm>
              <a:off x="0" y="833352"/>
              <a:ext cx="4408200" cy="1477328"/>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fa-IR" sz="3600" b="0" i="0" u="none" strike="noStrike" cap="none" dirty="0">
                  <a:solidFill>
                    <a:srgbClr val="000000"/>
                  </a:solidFill>
                  <a:latin typeface="Arial"/>
                  <a:ea typeface="Arial"/>
                  <a:cs typeface="Arial"/>
                  <a:sym typeface="Arial"/>
                </a:rPr>
                <a:t>مقدار 0، 1 یا هر دو 0 و 1 را همزمان داشته باشند</a:t>
              </a:r>
              <a:endParaRPr sz="2000" dirty="0"/>
            </a:p>
          </p:txBody>
        </p:sp>
      </p:grpSp>
      <p:grpSp>
        <p:nvGrpSpPr>
          <p:cNvPr id="75" name="Google Shape;75;p11"/>
          <p:cNvGrpSpPr/>
          <p:nvPr/>
        </p:nvGrpSpPr>
        <p:grpSpPr>
          <a:xfrm>
            <a:off x="9538249" y="3217329"/>
            <a:ext cx="5993488" cy="1710545"/>
            <a:chOff x="0" y="0"/>
            <a:chExt cx="4408200" cy="2527867"/>
          </a:xfrm>
        </p:grpSpPr>
        <p:sp>
          <p:nvSpPr>
            <p:cNvPr id="76" name="Google Shape;76;p11"/>
            <p:cNvSpPr txBox="1"/>
            <p:nvPr/>
          </p:nvSpPr>
          <p:spPr>
            <a:xfrm>
              <a:off x="0" y="0"/>
              <a:ext cx="4408097" cy="87328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fa-IR" sz="3200" b="1" i="0" u="none" strike="noStrike" cap="none" dirty="0">
                  <a:solidFill>
                    <a:srgbClr val="000000"/>
                  </a:solidFill>
                  <a:latin typeface="Montserrat"/>
                  <a:ea typeface="Montserrat"/>
                  <a:cs typeface="Mj_Typographer Bold" panose="00000400000000000000" pitchFamily="2" charset="-78"/>
                  <a:sym typeface="Montserrat"/>
                </a:rPr>
                <a:t>درهم‌تنیدگی </a:t>
              </a:r>
              <a:endParaRPr dirty="0">
                <a:cs typeface="Mj_Typographer Bold" panose="00000400000000000000" pitchFamily="2" charset="-78"/>
              </a:endParaRPr>
            </a:p>
          </p:txBody>
        </p:sp>
        <p:sp>
          <p:nvSpPr>
            <p:cNvPr id="77" name="Google Shape;77;p11"/>
            <p:cNvSpPr txBox="1"/>
            <p:nvPr/>
          </p:nvSpPr>
          <p:spPr>
            <a:xfrm>
              <a:off x="0" y="890455"/>
              <a:ext cx="4408200" cy="163741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fa-IR" sz="3600" dirty="0">
                  <a:effectLst/>
                  <a:latin typeface="Calibri" panose="020F0502020204030204" pitchFamily="34" charset="0"/>
                  <a:ea typeface="Calibri" panose="020F0502020204030204" pitchFamily="34" charset="0"/>
                  <a:cs typeface="Arial" panose="020B0604020202020204" pitchFamily="34" charset="0"/>
                </a:rPr>
                <a:t>وضعیت یک کیوبیت هر زمان که تغییر کند مستقیماً بر دیگری تأثیر می‌گذارد</a:t>
              </a:r>
              <a:endParaRPr sz="2800" dirty="0"/>
            </a:p>
          </p:txBody>
        </p:sp>
      </p:grpSp>
      <p:sp>
        <p:nvSpPr>
          <p:cNvPr id="81" name="Google Shape;81;p11"/>
          <p:cNvSpPr txBox="1"/>
          <p:nvPr/>
        </p:nvSpPr>
        <p:spPr>
          <a:xfrm>
            <a:off x="890224" y="1009650"/>
            <a:ext cx="16507551" cy="13849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fa-IR" sz="7500" b="0" i="0" u="none" strike="noStrike" cap="none" dirty="0">
                <a:solidFill>
                  <a:srgbClr val="1557FF"/>
                </a:solidFill>
                <a:latin typeface="Archivo Black"/>
                <a:ea typeface="Archivo Black"/>
                <a:cs typeface="2  Titr" panose="00000700000000000000" pitchFamily="2" charset="-78"/>
                <a:sym typeface="Archivo Black"/>
              </a:rPr>
              <a:t>دو اصل کامپیوترهای کوانتومی </a:t>
            </a:r>
            <a:endParaRPr lang="en-US" dirty="0">
              <a:cs typeface="2  Titr" panose="00000700000000000000" pitchFamily="2" charset="-78"/>
            </a:endParaRPr>
          </a:p>
        </p:txBody>
      </p:sp>
      <p:grpSp>
        <p:nvGrpSpPr>
          <p:cNvPr id="82" name="Google Shape;82;p11"/>
          <p:cNvGrpSpPr/>
          <p:nvPr/>
        </p:nvGrpSpPr>
        <p:grpSpPr>
          <a:xfrm>
            <a:off x="-1618469" y="3217329"/>
            <a:ext cx="8566062" cy="8566062"/>
            <a:chOff x="0" y="0"/>
            <a:chExt cx="812800" cy="812800"/>
          </a:xfrm>
        </p:grpSpPr>
        <p:sp>
          <p:nvSpPr>
            <p:cNvPr id="83" name="Google Shape;8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5" name="Google Shape;85;p11"/>
          <p:cNvSpPr/>
          <p:nvPr/>
        </p:nvSpPr>
        <p:spPr>
          <a:xfrm>
            <a:off x="290543" y="1928270"/>
            <a:ext cx="10972800" cy="8229600"/>
          </a:xfrm>
          <a:custGeom>
            <a:avLst/>
            <a:gdLst/>
            <a:ahLst/>
            <a:cxnLst/>
            <a:rect l="l" t="t" r="r" b="b"/>
            <a:pathLst>
              <a:path w="10972800" h="8229600" extrusionOk="0">
                <a:moveTo>
                  <a:pt x="0" y="0"/>
                </a:moveTo>
                <a:lnTo>
                  <a:pt x="10972800" y="0"/>
                </a:lnTo>
                <a:lnTo>
                  <a:pt x="10972800" y="8229600"/>
                </a:lnTo>
                <a:lnTo>
                  <a:pt x="0" y="8229600"/>
                </a:lnTo>
                <a:lnTo>
                  <a:pt x="0" y="0"/>
                </a:lnTo>
                <a:close/>
              </a:path>
            </a:pathLst>
          </a:custGeom>
          <a:blipFill rotWithShape="1">
            <a:blip r:embed="rId3">
              <a:alphaModFix/>
            </a:blip>
            <a:stretch>
              <a:fillRect/>
            </a:stretch>
          </a:blipFill>
          <a:ln>
            <a:noFill/>
          </a:ln>
        </p:spPr>
      </p:sp>
      <p:sp>
        <p:nvSpPr>
          <p:cNvPr id="86" name="Google Shape;86;p11"/>
          <p:cNvSpPr/>
          <p:nvPr/>
        </p:nvSpPr>
        <p:spPr>
          <a:xfrm>
            <a:off x="1028700" y="2184055"/>
            <a:ext cx="2066557" cy="2066548"/>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78578" t="-29533" r="-25045"/>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11"/>
          <p:cNvGrpSpPr/>
          <p:nvPr/>
        </p:nvGrpSpPr>
        <p:grpSpPr>
          <a:xfrm>
            <a:off x="15934735" y="3454503"/>
            <a:ext cx="628058" cy="628058"/>
            <a:chOff x="0" y="0"/>
            <a:chExt cx="812800" cy="812800"/>
          </a:xfrm>
        </p:grpSpPr>
        <p:sp>
          <p:nvSpPr>
            <p:cNvPr id="88" name="Google Shape;8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 name="Google Shape;90;p11"/>
          <p:cNvGrpSpPr/>
          <p:nvPr/>
        </p:nvGrpSpPr>
        <p:grpSpPr>
          <a:xfrm>
            <a:off x="16002070" y="5576382"/>
            <a:ext cx="628058" cy="628058"/>
            <a:chOff x="0" y="0"/>
            <a:chExt cx="812800" cy="812800"/>
          </a:xfrm>
        </p:grpSpPr>
        <p:sp>
          <p:nvSpPr>
            <p:cNvPr id="91" name="Google Shape;9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6" name="Google Shape;96;p11"/>
          <p:cNvSpPr/>
          <p:nvPr/>
        </p:nvSpPr>
        <p:spPr>
          <a:xfrm rot="8635619">
            <a:off x="15793516" y="-1115440"/>
            <a:ext cx="3480371" cy="3480356"/>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24901" r="-24901"/>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CDFFD8"/>
            </a:gs>
            <a:gs pos="100000">
              <a:srgbClr val="94B9FF"/>
            </a:gs>
          </a:gsLst>
          <a:path path="circle">
            <a:fillToRect l="50000" t="50000" r="50000" b="50000"/>
          </a:path>
          <a:tileRect/>
        </a:gradFill>
        <a:effectLst/>
      </p:bgPr>
    </p:bg>
    <p:spTree>
      <p:nvGrpSpPr>
        <p:cNvPr id="1" name="Shape 100"/>
        <p:cNvGrpSpPr/>
        <p:nvPr/>
      </p:nvGrpSpPr>
      <p:grpSpPr>
        <a:xfrm>
          <a:off x="0" y="0"/>
          <a:ext cx="0" cy="0"/>
          <a:chOff x="0" y="0"/>
          <a:chExt cx="0" cy="0"/>
        </a:xfrm>
      </p:grpSpPr>
      <p:sp>
        <p:nvSpPr>
          <p:cNvPr id="101" name="Google Shape;101;p12"/>
          <p:cNvSpPr/>
          <p:nvPr/>
        </p:nvSpPr>
        <p:spPr>
          <a:xfrm>
            <a:off x="6614145" y="1238537"/>
            <a:ext cx="6206804" cy="6206778"/>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l="-78578" t="-29533" r="-25045"/>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a:off x="0" y="-1897380"/>
            <a:ext cx="18288000" cy="9020691"/>
          </a:xfrm>
          <a:custGeom>
            <a:avLst/>
            <a:gdLst/>
            <a:ahLst/>
            <a:cxnLst/>
            <a:rect l="l" t="t" r="r" b="b"/>
            <a:pathLst>
              <a:path w="18288000" h="9020691" extrusionOk="0">
                <a:moveTo>
                  <a:pt x="0" y="0"/>
                </a:moveTo>
                <a:lnTo>
                  <a:pt x="18288000" y="0"/>
                </a:lnTo>
                <a:lnTo>
                  <a:pt x="18288000" y="9020691"/>
                </a:lnTo>
                <a:lnTo>
                  <a:pt x="0" y="9020691"/>
                </a:lnTo>
                <a:lnTo>
                  <a:pt x="0" y="0"/>
                </a:lnTo>
                <a:close/>
              </a:path>
            </a:pathLst>
          </a:custGeom>
          <a:blipFill rotWithShape="1">
            <a:blip r:embed="rId4">
              <a:alphaModFix/>
            </a:blip>
            <a:stretch>
              <a:fillRect b="-35067"/>
            </a:stretch>
          </a:blipFill>
          <a:ln>
            <a:noFill/>
          </a:ln>
        </p:spPr>
      </p:sp>
      <p:grpSp>
        <p:nvGrpSpPr>
          <p:cNvPr id="103" name="Google Shape;103;p12"/>
          <p:cNvGrpSpPr/>
          <p:nvPr/>
        </p:nvGrpSpPr>
        <p:grpSpPr>
          <a:xfrm>
            <a:off x="520422" y="4037211"/>
            <a:ext cx="3086100" cy="3086100"/>
            <a:chOff x="0" y="0"/>
            <a:chExt cx="812800" cy="812800"/>
          </a:xfrm>
        </p:grpSpPr>
        <p:sp>
          <p:nvSpPr>
            <p:cNvPr id="104" name="Google Shape;10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 name="Google Shape;106;p12"/>
          <p:cNvGrpSpPr/>
          <p:nvPr/>
        </p:nvGrpSpPr>
        <p:grpSpPr>
          <a:xfrm>
            <a:off x="840183" y="3856385"/>
            <a:ext cx="3086109" cy="3266926"/>
            <a:chOff x="0" y="-47625"/>
            <a:chExt cx="812800" cy="860425"/>
          </a:xfrm>
        </p:grpSpPr>
        <p:sp>
          <p:nvSpPr>
            <p:cNvPr id="107" name="Google Shape;107;p12"/>
            <p:cNvSpPr/>
            <p:nvPr/>
          </p:nvSpPr>
          <p:spPr>
            <a:xfrm>
              <a:off x="0" y="0"/>
              <a:ext cx="47584" cy="812800"/>
            </a:xfrm>
            <a:custGeom>
              <a:avLst/>
              <a:gdLst/>
              <a:ahLst/>
              <a:cxnLst/>
              <a:rect l="l" t="t" r="r" b="b"/>
              <a:pathLst>
                <a:path w="47584" h="812800" extrusionOk="0">
                  <a:moveTo>
                    <a:pt x="0" y="0"/>
                  </a:moveTo>
                  <a:lnTo>
                    <a:pt x="47584" y="0"/>
                  </a:lnTo>
                  <a:lnTo>
                    <a:pt x="47584" y="812800"/>
                  </a:lnTo>
                  <a:lnTo>
                    <a:pt x="0" y="812800"/>
                  </a:lnTo>
                  <a:close/>
                </a:path>
              </a:pathLst>
            </a:custGeom>
            <a:solidFill>
              <a:srgbClr val="FFFFFF"/>
            </a:solidFill>
            <a:ln>
              <a:noFill/>
            </a:ln>
          </p:spPr>
        </p:sp>
        <p:sp>
          <p:nvSpPr>
            <p:cNvPr id="108" name="Google Shape;108;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 name="Google Shape;109;p12"/>
          <p:cNvSpPr txBox="1"/>
          <p:nvPr/>
        </p:nvSpPr>
        <p:spPr>
          <a:xfrm>
            <a:off x="1306604" y="5210728"/>
            <a:ext cx="790266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1557FF"/>
                </a:solidFill>
                <a:latin typeface="Archivo Black"/>
                <a:ea typeface="Archivo Black"/>
                <a:cs typeface="Archivo Black"/>
                <a:sym typeface="Archivo Black"/>
              </a:rPr>
              <a:t>QCNN</a:t>
            </a:r>
            <a:endParaRPr dirty="0"/>
          </a:p>
        </p:txBody>
      </p:sp>
      <p:sp>
        <p:nvSpPr>
          <p:cNvPr id="110" name="Google Shape;110;p12"/>
          <p:cNvSpPr txBox="1"/>
          <p:nvPr/>
        </p:nvSpPr>
        <p:spPr>
          <a:xfrm>
            <a:off x="3181083" y="7691520"/>
            <a:ext cx="13741758" cy="492443"/>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fa-IR" sz="3200" dirty="0">
                <a:effectLst/>
                <a:latin typeface="Calibri" panose="020F0502020204030204" pitchFamily="34" charset="0"/>
                <a:ea typeface="Calibri" panose="020F0502020204030204" pitchFamily="34" charset="0"/>
                <a:cs typeface="Arial" panose="020B0604020202020204" pitchFamily="34" charset="0"/>
              </a:rPr>
              <a:t>نقاط داده کلاسیک باید به کیوبیت‌ها کدگذاری شوند تا بتوانند به عنوان حالت‌های کوانتومی دیده شوند</a:t>
            </a:r>
            <a:endParaRPr sz="2400" dirty="0"/>
          </a:p>
        </p:txBody>
      </p:sp>
      <p:grpSp>
        <p:nvGrpSpPr>
          <p:cNvPr id="2" name="Google Shape;90;p11">
            <a:extLst>
              <a:ext uri="{FF2B5EF4-FFF2-40B4-BE49-F238E27FC236}">
                <a16:creationId xmlns:a16="http://schemas.microsoft.com/office/drawing/2014/main" id="{CC1BC4D7-BA99-D7AB-703C-2092801B6955}"/>
              </a:ext>
            </a:extLst>
          </p:cNvPr>
          <p:cNvGrpSpPr/>
          <p:nvPr/>
        </p:nvGrpSpPr>
        <p:grpSpPr>
          <a:xfrm>
            <a:off x="17161168" y="7555905"/>
            <a:ext cx="628058" cy="628058"/>
            <a:chOff x="0" y="0"/>
            <a:chExt cx="812800" cy="812800"/>
          </a:xfrm>
        </p:grpSpPr>
        <p:sp>
          <p:nvSpPr>
            <p:cNvPr id="3" name="Google Shape;91;p11">
              <a:extLst>
                <a:ext uri="{FF2B5EF4-FFF2-40B4-BE49-F238E27FC236}">
                  <a16:creationId xmlns:a16="http://schemas.microsoft.com/office/drawing/2014/main" id="{3BA57256-3DD5-EC9F-9DE0-F4DFBF2F5CE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2;p11">
              <a:extLst>
                <a:ext uri="{FF2B5EF4-FFF2-40B4-BE49-F238E27FC236}">
                  <a16:creationId xmlns:a16="http://schemas.microsoft.com/office/drawing/2014/main" id="{BEDB707A-84A7-E17D-C427-FA575885E596}"/>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 name="TextBox 7">
            <a:extLst>
              <a:ext uri="{FF2B5EF4-FFF2-40B4-BE49-F238E27FC236}">
                <a16:creationId xmlns:a16="http://schemas.microsoft.com/office/drawing/2014/main" id="{32B541E1-C9B6-4063-A542-51FE0B9BD517}"/>
              </a:ext>
            </a:extLst>
          </p:cNvPr>
          <p:cNvSpPr txBox="1"/>
          <p:nvPr/>
        </p:nvSpPr>
        <p:spPr>
          <a:xfrm>
            <a:off x="14735173" y="7035285"/>
            <a:ext cx="2396555" cy="584775"/>
          </a:xfrm>
          <a:prstGeom prst="rect">
            <a:avLst/>
          </a:prstGeom>
          <a:noFill/>
        </p:spPr>
        <p:txBody>
          <a:bodyPr wrap="square">
            <a:spAutoFit/>
          </a:bodyPr>
          <a:lstStyle/>
          <a:p>
            <a:r>
              <a:rPr lang="fa-IR" sz="3200" b="1" dirty="0">
                <a:solidFill>
                  <a:schemeClr val="accent5">
                    <a:lumMod val="50000"/>
                  </a:schemeClr>
                </a:solidFill>
                <a:effectLst/>
                <a:latin typeface="Calibri" panose="020F0502020204030204" pitchFamily="34" charset="0"/>
                <a:ea typeface="Calibri" panose="020F0502020204030204" pitchFamily="34" charset="0"/>
                <a:cs typeface="Arial" panose="020B0604020202020204" pitchFamily="34" charset="0"/>
              </a:rPr>
              <a:t>فضای هیلبرت </a:t>
            </a:r>
            <a:endParaRPr lang="en-US" sz="3200" b="1" dirty="0">
              <a:solidFill>
                <a:schemeClr val="accent5">
                  <a:lumMod val="50000"/>
                </a:schemeClr>
              </a:solidFill>
            </a:endParaRPr>
          </a:p>
        </p:txBody>
      </p:sp>
      <p:pic>
        <p:nvPicPr>
          <p:cNvPr id="16" name="Picture 15">
            <a:extLst>
              <a:ext uri="{FF2B5EF4-FFF2-40B4-BE49-F238E27FC236}">
                <a16:creationId xmlns:a16="http://schemas.microsoft.com/office/drawing/2014/main" id="{7AD18036-F791-BB09-3CCB-0083A7384369}"/>
              </a:ext>
            </a:extLst>
          </p:cNvPr>
          <p:cNvPicPr>
            <a:picLocks noChangeAspect="1"/>
          </p:cNvPicPr>
          <p:nvPr/>
        </p:nvPicPr>
        <p:blipFill>
          <a:blip r:embed="rId5"/>
          <a:stretch>
            <a:fillRect/>
          </a:stretch>
        </p:blipFill>
        <p:spPr>
          <a:xfrm>
            <a:off x="7634999" y="3353664"/>
            <a:ext cx="3732596" cy="2300161"/>
          </a:xfrm>
          <a:prstGeom prst="rect">
            <a:avLst/>
          </a:prstGeom>
        </p:spPr>
      </p:pic>
      <p:sp>
        <p:nvSpPr>
          <p:cNvPr id="9" name="Google Shape;110;p12">
            <a:extLst>
              <a:ext uri="{FF2B5EF4-FFF2-40B4-BE49-F238E27FC236}">
                <a16:creationId xmlns:a16="http://schemas.microsoft.com/office/drawing/2014/main" id="{D6112E20-99B1-AF0A-6DC4-07387652B831}"/>
              </a:ext>
            </a:extLst>
          </p:cNvPr>
          <p:cNvSpPr txBox="1"/>
          <p:nvPr/>
        </p:nvSpPr>
        <p:spPr>
          <a:xfrm>
            <a:off x="809744" y="8937126"/>
            <a:ext cx="16085904" cy="98488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fa-IR" sz="3200" dirty="0">
                <a:effectLst/>
                <a:latin typeface="Calibri" panose="020F0502020204030204" pitchFamily="34" charset="0"/>
                <a:ea typeface="Calibri" panose="020F0502020204030204" pitchFamily="34" charset="0"/>
                <a:cs typeface="Arial" panose="020B0604020202020204" pitchFamily="34" charset="0"/>
              </a:rPr>
              <a:t>مدار کانولوشن با جفت کردن جفت‌های کیوبیت از طریق چرخش و درهم‌تنیدگی کار می‌کند که داده‌های کدگذاری شده در هر کیوبیت را به شدت با هم مرتبط می‌کند. </a:t>
            </a:r>
            <a:endParaRPr sz="2400" dirty="0"/>
          </a:p>
        </p:txBody>
      </p:sp>
      <p:grpSp>
        <p:nvGrpSpPr>
          <p:cNvPr id="10" name="Google Shape;90;p11">
            <a:extLst>
              <a:ext uri="{FF2B5EF4-FFF2-40B4-BE49-F238E27FC236}">
                <a16:creationId xmlns:a16="http://schemas.microsoft.com/office/drawing/2014/main" id="{7520716B-9D61-CB9D-FC16-8742746C7266}"/>
              </a:ext>
            </a:extLst>
          </p:cNvPr>
          <p:cNvGrpSpPr/>
          <p:nvPr/>
        </p:nvGrpSpPr>
        <p:grpSpPr>
          <a:xfrm>
            <a:off x="17133975" y="8801511"/>
            <a:ext cx="628058" cy="628058"/>
            <a:chOff x="0" y="0"/>
            <a:chExt cx="812800" cy="812800"/>
          </a:xfrm>
        </p:grpSpPr>
        <p:sp>
          <p:nvSpPr>
            <p:cNvPr id="11" name="Google Shape;91;p11">
              <a:extLst>
                <a:ext uri="{FF2B5EF4-FFF2-40B4-BE49-F238E27FC236}">
                  <a16:creationId xmlns:a16="http://schemas.microsoft.com/office/drawing/2014/main" id="{0B3C4D4C-4A25-9F0B-ACB6-BF8F5F1116F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2;p11">
              <a:extLst>
                <a:ext uri="{FF2B5EF4-FFF2-40B4-BE49-F238E27FC236}">
                  <a16:creationId xmlns:a16="http://schemas.microsoft.com/office/drawing/2014/main" id="{9F4D976F-0997-7586-2833-A3A0B2C1B78F}"/>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 name="TextBox 12">
            <a:extLst>
              <a:ext uri="{FF2B5EF4-FFF2-40B4-BE49-F238E27FC236}">
                <a16:creationId xmlns:a16="http://schemas.microsoft.com/office/drawing/2014/main" id="{DC4641A7-8C79-9889-9DDE-A90A64EDE091}"/>
              </a:ext>
            </a:extLst>
          </p:cNvPr>
          <p:cNvSpPr txBox="1"/>
          <p:nvPr/>
        </p:nvSpPr>
        <p:spPr>
          <a:xfrm>
            <a:off x="13458424" y="8280891"/>
            <a:ext cx="3646112" cy="584775"/>
          </a:xfrm>
          <a:prstGeom prst="rect">
            <a:avLst/>
          </a:prstGeom>
          <a:noFill/>
        </p:spPr>
        <p:txBody>
          <a:bodyPr wrap="square">
            <a:spAutoFit/>
          </a:bodyPr>
          <a:lstStyle/>
          <a:p>
            <a:r>
              <a:rPr lang="fa-IR" sz="3200" b="1" dirty="0">
                <a:solidFill>
                  <a:schemeClr val="accent5">
                    <a:lumMod val="50000"/>
                  </a:schemeClr>
                </a:solidFill>
                <a:effectLst/>
                <a:latin typeface="Calibri" panose="020F0502020204030204" pitchFamily="34" charset="0"/>
                <a:ea typeface="Calibri" panose="020F0502020204030204" pitchFamily="34" charset="0"/>
                <a:cs typeface="Arial" panose="020B0604020202020204" pitchFamily="34" charset="0"/>
              </a:rPr>
              <a:t>فیلترهای بسیار پیچیده‌ای</a:t>
            </a:r>
            <a:endParaRPr lang="en-US" sz="3200" b="1" dirty="0">
              <a:solidFill>
                <a:schemeClr val="accent5">
                  <a:lumMod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CDFFD8"/>
            </a:gs>
            <a:gs pos="100000">
              <a:srgbClr val="94B9FF"/>
            </a:gs>
          </a:gsLst>
          <a:lin ang="5400000" scaled="0"/>
        </a:gradFill>
        <a:effectLst/>
      </p:bgPr>
    </p:bg>
    <p:spTree>
      <p:nvGrpSpPr>
        <p:cNvPr id="1" name="Shape 114"/>
        <p:cNvGrpSpPr/>
        <p:nvPr/>
      </p:nvGrpSpPr>
      <p:grpSpPr>
        <a:xfrm>
          <a:off x="0" y="0"/>
          <a:ext cx="0" cy="0"/>
          <a:chOff x="0" y="0"/>
          <a:chExt cx="0" cy="0"/>
        </a:xfrm>
      </p:grpSpPr>
      <p:sp>
        <p:nvSpPr>
          <p:cNvPr id="115" name="Google Shape;115;p13"/>
          <p:cNvSpPr/>
          <p:nvPr/>
        </p:nvSpPr>
        <p:spPr>
          <a:xfrm>
            <a:off x="12753317" y="4581933"/>
            <a:ext cx="2728351" cy="272834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4F7DCF"/>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2681502" y="3781845"/>
            <a:ext cx="13010361" cy="1301030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l="-33330" r="-33330"/>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txBox="1"/>
          <p:nvPr/>
        </p:nvSpPr>
        <p:spPr>
          <a:xfrm>
            <a:off x="1028700" y="912802"/>
            <a:ext cx="16315966"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1557FF"/>
                </a:solidFill>
                <a:latin typeface="Archivo Black"/>
                <a:ea typeface="Archivo Black"/>
                <a:cs typeface="Archivo Black"/>
                <a:sym typeface="Archivo Black"/>
              </a:rPr>
              <a:t>Welcome To </a:t>
            </a:r>
            <a:r>
              <a:rPr lang="en-US" sz="8000" dirty="0">
                <a:solidFill>
                  <a:srgbClr val="1557FF"/>
                </a:solidFill>
                <a:latin typeface="Archivo Black"/>
                <a:ea typeface="Archivo Black"/>
                <a:cs typeface="Archivo Black"/>
                <a:sym typeface="Archivo Black"/>
              </a:rPr>
              <a:t>Code</a:t>
            </a:r>
            <a:endParaRPr dirty="0"/>
          </a:p>
        </p:txBody>
      </p:sp>
      <p:sp>
        <p:nvSpPr>
          <p:cNvPr id="118" name="Google Shape;118;p13"/>
          <p:cNvSpPr txBox="1"/>
          <p:nvPr/>
        </p:nvSpPr>
        <p:spPr>
          <a:xfrm>
            <a:off x="3788856" y="2272765"/>
            <a:ext cx="9855426" cy="700192"/>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fa-IR" sz="3500" b="0" i="0" u="none" strike="noStrike" cap="none" dirty="0">
                <a:solidFill>
                  <a:srgbClr val="000000"/>
                </a:solidFill>
                <a:latin typeface="Arial"/>
                <a:ea typeface="Arial"/>
                <a:cs typeface="Arial"/>
                <a:sym typeface="Arial"/>
              </a:rPr>
              <a:t>کد های پیاده سازی شده را دریافت کنید</a:t>
            </a:r>
            <a:r>
              <a:rPr lang="en-US" sz="3500" b="0" i="0" u="none" strike="noStrike" cap="none" dirty="0">
                <a:solidFill>
                  <a:srgbClr val="000000"/>
                </a:solidFill>
                <a:latin typeface="Arial"/>
                <a:ea typeface="Arial"/>
                <a:cs typeface="Arial"/>
                <a:sym typeface="Arial"/>
              </a:rPr>
              <a:t> </a:t>
            </a:r>
            <a:endParaRPr dirty="0"/>
          </a:p>
        </p:txBody>
      </p:sp>
      <p:sp>
        <p:nvSpPr>
          <p:cNvPr id="119" name="Google Shape;119;p13"/>
          <p:cNvSpPr/>
          <p:nvPr/>
        </p:nvSpPr>
        <p:spPr>
          <a:xfrm>
            <a:off x="12905205" y="4743346"/>
            <a:ext cx="2405524" cy="240551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24901" r="-24901"/>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3"/>
          <p:cNvGrpSpPr/>
          <p:nvPr/>
        </p:nvGrpSpPr>
        <p:grpSpPr>
          <a:xfrm>
            <a:off x="2407101" y="7761098"/>
            <a:ext cx="1265638" cy="1265638"/>
            <a:chOff x="0" y="0"/>
            <a:chExt cx="1687517" cy="1687517"/>
          </a:xfrm>
        </p:grpSpPr>
        <p:grpSp>
          <p:nvGrpSpPr>
            <p:cNvPr id="121" name="Google Shape;121;p13"/>
            <p:cNvGrpSpPr/>
            <p:nvPr/>
          </p:nvGrpSpPr>
          <p:grpSpPr>
            <a:xfrm>
              <a:off x="0" y="0"/>
              <a:ext cx="1687517" cy="1687517"/>
              <a:chOff x="0" y="0"/>
              <a:chExt cx="812800" cy="812800"/>
            </a:xfrm>
          </p:grpSpPr>
          <p:sp>
            <p:nvSpPr>
              <p:cNvPr id="122" name="Google Shape;122;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4" name="Google Shape;124;p13"/>
            <p:cNvSpPr/>
            <p:nvPr/>
          </p:nvSpPr>
          <p:spPr>
            <a:xfrm>
              <a:off x="100734" y="100737"/>
              <a:ext cx="1486049" cy="148604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26773" r="-26772"/>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797473B0-CBAD-6E9D-AD5D-47A3FC44184A}"/>
              </a:ext>
            </a:extLst>
          </p:cNvPr>
          <p:cNvPicPr>
            <a:picLocks noChangeAspect="1"/>
          </p:cNvPicPr>
          <p:nvPr/>
        </p:nvPicPr>
        <p:blipFill>
          <a:blip r:embed="rId6"/>
          <a:stretch>
            <a:fillRect/>
          </a:stretch>
        </p:blipFill>
        <p:spPr>
          <a:xfrm>
            <a:off x="6035337" y="4581933"/>
            <a:ext cx="6022229" cy="60222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29" name="Google Shape;129;p14"/>
          <p:cNvGrpSpPr/>
          <p:nvPr/>
        </p:nvGrpSpPr>
        <p:grpSpPr>
          <a:xfrm>
            <a:off x="8666536" y="-1079878"/>
            <a:ext cx="13086510" cy="13086510"/>
            <a:chOff x="0" y="0"/>
            <a:chExt cx="812800" cy="812800"/>
          </a:xfrm>
        </p:grpSpPr>
        <p:sp>
          <p:nvSpPr>
            <p:cNvPr id="130" name="Google Shape;13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14"/>
          <p:cNvGrpSpPr/>
          <p:nvPr/>
        </p:nvGrpSpPr>
        <p:grpSpPr>
          <a:xfrm>
            <a:off x="7257522" y="1296357"/>
            <a:ext cx="1064616" cy="1064616"/>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92AD9988-050B-383D-DE5D-3D53AE460553}"/>
              </a:ext>
            </a:extLst>
          </p:cNvPr>
          <p:cNvPicPr>
            <a:picLocks noChangeAspect="1"/>
          </p:cNvPicPr>
          <p:nvPr/>
        </p:nvPicPr>
        <p:blipFill>
          <a:blip r:embed="rId3"/>
          <a:stretch>
            <a:fillRect/>
          </a:stretch>
        </p:blipFill>
        <p:spPr>
          <a:xfrm>
            <a:off x="535577" y="4655615"/>
            <a:ext cx="19555055" cy="4449196"/>
          </a:xfrm>
          <a:prstGeom prst="rect">
            <a:avLst/>
          </a:prstGeom>
        </p:spPr>
      </p:pic>
      <p:sp>
        <p:nvSpPr>
          <p:cNvPr id="132" name="Google Shape;132;p14"/>
          <p:cNvSpPr txBox="1"/>
          <p:nvPr/>
        </p:nvSpPr>
        <p:spPr>
          <a:xfrm>
            <a:off x="898493" y="963093"/>
            <a:ext cx="16998043" cy="230832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1557FF"/>
                </a:solidFill>
                <a:latin typeface="Archivo Black"/>
                <a:ea typeface="Archivo Black"/>
                <a:cs typeface="Archivo Black"/>
                <a:sym typeface="Archivo Black"/>
              </a:rPr>
              <a:t>Fashion MNIST dataset from TensorFlow</a:t>
            </a:r>
            <a:endParaRPr lang="en-US" dirty="0"/>
          </a:p>
        </p:txBody>
      </p:sp>
    </p:spTree>
    <p:extLst>
      <p:ext uri="{BB962C8B-B14F-4D97-AF65-F5344CB8AC3E}">
        <p14:creationId xmlns:p14="http://schemas.microsoft.com/office/powerpoint/2010/main" val="1294166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29" name="Google Shape;129;p14"/>
          <p:cNvGrpSpPr/>
          <p:nvPr/>
        </p:nvGrpSpPr>
        <p:grpSpPr>
          <a:xfrm>
            <a:off x="8666536" y="-1079878"/>
            <a:ext cx="13086510" cy="13086510"/>
            <a:chOff x="0" y="0"/>
            <a:chExt cx="812800" cy="812800"/>
          </a:xfrm>
        </p:grpSpPr>
        <p:sp>
          <p:nvSpPr>
            <p:cNvPr id="130" name="Google Shape;13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14"/>
          <p:cNvGrpSpPr/>
          <p:nvPr/>
        </p:nvGrpSpPr>
        <p:grpSpPr>
          <a:xfrm>
            <a:off x="7257522" y="1296357"/>
            <a:ext cx="1064616" cy="1064616"/>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4"/>
          <p:cNvSpPr txBox="1"/>
          <p:nvPr/>
        </p:nvSpPr>
        <p:spPr>
          <a:xfrm>
            <a:off x="644978" y="388191"/>
            <a:ext cx="16998043"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dirty="0">
                <a:solidFill>
                  <a:srgbClr val="1557FF"/>
                </a:solidFill>
                <a:latin typeface="Archivo Black"/>
                <a:sym typeface="Archivo Black"/>
              </a:rPr>
              <a:t>normalizing the pixel values</a:t>
            </a:r>
            <a:endParaRPr lang="en-US" dirty="0"/>
          </a:p>
        </p:txBody>
      </p:sp>
      <p:pic>
        <p:nvPicPr>
          <p:cNvPr id="4" name="Picture 3">
            <a:extLst>
              <a:ext uri="{FF2B5EF4-FFF2-40B4-BE49-F238E27FC236}">
                <a16:creationId xmlns:a16="http://schemas.microsoft.com/office/drawing/2014/main" id="{4F7DDA7F-A206-2767-8786-BFDA8309A0D9}"/>
              </a:ext>
            </a:extLst>
          </p:cNvPr>
          <p:cNvPicPr>
            <a:picLocks noChangeAspect="1"/>
          </p:cNvPicPr>
          <p:nvPr/>
        </p:nvPicPr>
        <p:blipFill>
          <a:blip r:embed="rId3"/>
          <a:stretch>
            <a:fillRect/>
          </a:stretch>
        </p:blipFill>
        <p:spPr>
          <a:xfrm>
            <a:off x="766273" y="4492844"/>
            <a:ext cx="18583805" cy="2182275"/>
          </a:xfrm>
          <a:prstGeom prst="rect">
            <a:avLst/>
          </a:prstGeom>
        </p:spPr>
      </p:pic>
    </p:spTree>
    <p:extLst>
      <p:ext uri="{BB962C8B-B14F-4D97-AF65-F5344CB8AC3E}">
        <p14:creationId xmlns:p14="http://schemas.microsoft.com/office/powerpoint/2010/main" val="2714998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29" name="Google Shape;129;p14"/>
          <p:cNvGrpSpPr/>
          <p:nvPr/>
        </p:nvGrpSpPr>
        <p:grpSpPr>
          <a:xfrm>
            <a:off x="8666536" y="-1079878"/>
            <a:ext cx="13086510" cy="13086510"/>
            <a:chOff x="0" y="0"/>
            <a:chExt cx="812800" cy="812800"/>
          </a:xfrm>
        </p:grpSpPr>
        <p:sp>
          <p:nvSpPr>
            <p:cNvPr id="130" name="Google Shape;13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14"/>
          <p:cNvGrpSpPr/>
          <p:nvPr/>
        </p:nvGrpSpPr>
        <p:grpSpPr>
          <a:xfrm>
            <a:off x="7257522" y="1296357"/>
            <a:ext cx="1064616" cy="1064616"/>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4"/>
          <p:cNvSpPr txBox="1"/>
          <p:nvPr/>
        </p:nvSpPr>
        <p:spPr>
          <a:xfrm>
            <a:off x="780945" y="304090"/>
            <a:ext cx="16998043"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dirty="0">
                <a:solidFill>
                  <a:srgbClr val="1557FF"/>
                </a:solidFill>
                <a:latin typeface="Archivo Black"/>
                <a:sym typeface="Archivo Black"/>
              </a:rPr>
              <a:t>normalizing the pixel values</a:t>
            </a:r>
            <a:endParaRPr lang="en-US" dirty="0"/>
          </a:p>
        </p:txBody>
      </p:sp>
      <p:pic>
        <p:nvPicPr>
          <p:cNvPr id="4" name="Picture 3">
            <a:extLst>
              <a:ext uri="{FF2B5EF4-FFF2-40B4-BE49-F238E27FC236}">
                <a16:creationId xmlns:a16="http://schemas.microsoft.com/office/drawing/2014/main" id="{4F7DDA7F-A206-2767-8786-BFDA8309A0D9}"/>
              </a:ext>
            </a:extLst>
          </p:cNvPr>
          <p:cNvPicPr>
            <a:picLocks noChangeAspect="1"/>
          </p:cNvPicPr>
          <p:nvPr/>
        </p:nvPicPr>
        <p:blipFill>
          <a:blip r:embed="rId3"/>
          <a:stretch>
            <a:fillRect/>
          </a:stretch>
        </p:blipFill>
        <p:spPr>
          <a:xfrm>
            <a:off x="898493" y="1630100"/>
            <a:ext cx="18583805" cy="2182275"/>
          </a:xfrm>
          <a:prstGeom prst="rect">
            <a:avLst/>
          </a:prstGeom>
        </p:spPr>
      </p:pic>
      <p:pic>
        <p:nvPicPr>
          <p:cNvPr id="3" name="Picture 2">
            <a:extLst>
              <a:ext uri="{FF2B5EF4-FFF2-40B4-BE49-F238E27FC236}">
                <a16:creationId xmlns:a16="http://schemas.microsoft.com/office/drawing/2014/main" id="{419B8FC2-9192-37A6-188F-F95321EE1E08}"/>
              </a:ext>
            </a:extLst>
          </p:cNvPr>
          <p:cNvPicPr>
            <a:picLocks noChangeAspect="1"/>
          </p:cNvPicPr>
          <p:nvPr/>
        </p:nvPicPr>
        <p:blipFill>
          <a:blip r:embed="rId4"/>
          <a:stretch>
            <a:fillRect/>
          </a:stretch>
        </p:blipFill>
        <p:spPr>
          <a:xfrm>
            <a:off x="3324267" y="5205341"/>
            <a:ext cx="12793860" cy="4582164"/>
          </a:xfrm>
          <a:prstGeom prst="rect">
            <a:avLst/>
          </a:prstGeom>
        </p:spPr>
      </p:pic>
    </p:spTree>
    <p:extLst>
      <p:ext uri="{BB962C8B-B14F-4D97-AF65-F5344CB8AC3E}">
        <p14:creationId xmlns:p14="http://schemas.microsoft.com/office/powerpoint/2010/main" val="187119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29" name="Google Shape;129;p14"/>
          <p:cNvGrpSpPr/>
          <p:nvPr/>
        </p:nvGrpSpPr>
        <p:grpSpPr>
          <a:xfrm>
            <a:off x="8666536" y="-1079878"/>
            <a:ext cx="13086510" cy="13086510"/>
            <a:chOff x="0" y="0"/>
            <a:chExt cx="812800" cy="812800"/>
          </a:xfrm>
        </p:grpSpPr>
        <p:sp>
          <p:nvSpPr>
            <p:cNvPr id="130" name="Google Shape;13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14"/>
          <p:cNvGrpSpPr/>
          <p:nvPr/>
        </p:nvGrpSpPr>
        <p:grpSpPr>
          <a:xfrm>
            <a:off x="7257522" y="1296357"/>
            <a:ext cx="1064616" cy="1064616"/>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4"/>
          <p:cNvSpPr txBox="1"/>
          <p:nvPr/>
        </p:nvSpPr>
        <p:spPr>
          <a:xfrm>
            <a:off x="788991" y="272598"/>
            <a:ext cx="16998043"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dirty="0">
                <a:solidFill>
                  <a:srgbClr val="1557FF"/>
                </a:solidFill>
                <a:latin typeface="Archivo Black"/>
                <a:sym typeface="Archivo Black"/>
              </a:rPr>
              <a:t>Gaussian noise</a:t>
            </a:r>
            <a:endParaRPr lang="en-US" dirty="0"/>
          </a:p>
        </p:txBody>
      </p:sp>
      <p:pic>
        <p:nvPicPr>
          <p:cNvPr id="5" name="Picture 4">
            <a:extLst>
              <a:ext uri="{FF2B5EF4-FFF2-40B4-BE49-F238E27FC236}">
                <a16:creationId xmlns:a16="http://schemas.microsoft.com/office/drawing/2014/main" id="{AE88A6F1-E77D-91E7-2F12-D240F460589D}"/>
              </a:ext>
            </a:extLst>
          </p:cNvPr>
          <p:cNvPicPr>
            <a:picLocks noChangeAspect="1"/>
          </p:cNvPicPr>
          <p:nvPr/>
        </p:nvPicPr>
        <p:blipFill>
          <a:blip r:embed="rId3"/>
          <a:stretch>
            <a:fillRect/>
          </a:stretch>
        </p:blipFill>
        <p:spPr>
          <a:xfrm>
            <a:off x="788991" y="1296357"/>
            <a:ext cx="13671591" cy="4262888"/>
          </a:xfrm>
          <a:prstGeom prst="rect">
            <a:avLst/>
          </a:prstGeom>
        </p:spPr>
      </p:pic>
      <p:pic>
        <p:nvPicPr>
          <p:cNvPr id="7" name="Picture 6">
            <a:extLst>
              <a:ext uri="{FF2B5EF4-FFF2-40B4-BE49-F238E27FC236}">
                <a16:creationId xmlns:a16="http://schemas.microsoft.com/office/drawing/2014/main" id="{8C582860-53E6-A026-29F0-16617D3D3841}"/>
              </a:ext>
            </a:extLst>
          </p:cNvPr>
          <p:cNvPicPr>
            <a:picLocks noChangeAspect="1"/>
          </p:cNvPicPr>
          <p:nvPr/>
        </p:nvPicPr>
        <p:blipFill>
          <a:blip r:embed="rId4"/>
          <a:stretch>
            <a:fillRect/>
          </a:stretch>
        </p:blipFill>
        <p:spPr>
          <a:xfrm>
            <a:off x="3481451" y="5618211"/>
            <a:ext cx="12479492" cy="4667901"/>
          </a:xfrm>
          <a:prstGeom prst="rect">
            <a:avLst/>
          </a:prstGeom>
        </p:spPr>
      </p:pic>
    </p:spTree>
    <p:extLst>
      <p:ext uri="{BB962C8B-B14F-4D97-AF65-F5344CB8AC3E}">
        <p14:creationId xmlns:p14="http://schemas.microsoft.com/office/powerpoint/2010/main" val="3154671077"/>
      </p:ext>
    </p:extLst>
  </p:cSld>
  <p:clrMapOvr>
    <a:masterClrMapping/>
  </p:clrMapOvr>
</p:sld>
</file>

<file path=ppt/theme/theme1.xml><?xml version="1.0" encoding="utf-8"?>
<a:theme xmlns:a="http://schemas.openxmlformats.org/drawingml/2006/main" name="AI Agency Pitch Deck">
  <a:themeElements>
    <a:clrScheme name="Office">
      <a:dk1>
        <a:srgbClr val="1557FF"/>
      </a:dk1>
      <a:lt1>
        <a:srgbClr val="FFFFFF"/>
      </a:lt1>
      <a:dk2>
        <a:srgbClr val="4F7DCF"/>
      </a:dk2>
      <a:lt2>
        <a:srgbClr val="7EB7E8"/>
      </a:lt2>
      <a:accent1>
        <a:srgbClr val="CDFFD8"/>
      </a:accent1>
      <a:accent2>
        <a:srgbClr val="888888"/>
      </a:accent2>
      <a:accent3>
        <a:srgbClr val="191919"/>
      </a:accent3>
      <a:accent4>
        <a:srgbClr val="1557FF"/>
      </a:accent4>
      <a:accent5>
        <a:srgbClr val="4F7DCF"/>
      </a:accent5>
      <a:accent6>
        <a:srgbClr val="CDFFD8"/>
      </a:accent6>
      <a:hlink>
        <a:srgbClr val="155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530</Words>
  <Application>Microsoft Office PowerPoint</Application>
  <PresentationFormat>Custom</PresentationFormat>
  <Paragraphs>58</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Nazanin</vt:lpstr>
      <vt:lpstr>Arial</vt:lpstr>
      <vt:lpstr>Mj_Typographer Bold</vt:lpstr>
      <vt:lpstr>Calibri</vt:lpstr>
      <vt:lpstr>Montserrat</vt:lpstr>
      <vt:lpstr>Archivo Black</vt:lpstr>
      <vt:lpstr>2  Titr</vt:lpstr>
      <vt:lpstr>AI Agency Pitch Deck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alireza karavi</cp:lastModifiedBy>
  <cp:revision>20</cp:revision>
  <dcterms:modified xsi:type="dcterms:W3CDTF">2025-05-21T04:11:36Z</dcterms:modified>
</cp:coreProperties>
</file>